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59" r:id="rId5"/>
    <p:sldId id="261" r:id="rId6"/>
    <p:sldId id="260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339933"/>
    <a:srgbClr val="38E87B"/>
    <a:srgbClr val="FF9900"/>
    <a:srgbClr val="FF99FF"/>
    <a:srgbClr val="FF66FF"/>
    <a:srgbClr val="0000FF"/>
    <a:srgbClr val="00CC00"/>
    <a:srgbClr val="66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2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33FE-243B-4D16-9B7A-CA8A132A25AF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49B69-5447-4391-9C70-24DA0CE75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82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33FE-243B-4D16-9B7A-CA8A132A25AF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49B69-5447-4391-9C70-24DA0CE75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02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33FE-243B-4D16-9B7A-CA8A132A25AF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49B69-5447-4391-9C70-24DA0CE75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8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33FE-243B-4D16-9B7A-CA8A132A25AF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49B69-5447-4391-9C70-24DA0CE75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09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33FE-243B-4D16-9B7A-CA8A132A25AF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49B69-5447-4391-9C70-24DA0CE75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35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33FE-243B-4D16-9B7A-CA8A132A25AF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49B69-5447-4391-9C70-24DA0CE75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638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33FE-243B-4D16-9B7A-CA8A132A25AF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49B69-5447-4391-9C70-24DA0CE75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78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33FE-243B-4D16-9B7A-CA8A132A25AF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49B69-5447-4391-9C70-24DA0CE75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70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33FE-243B-4D16-9B7A-CA8A132A25AF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49B69-5447-4391-9C70-24DA0CE75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37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33FE-243B-4D16-9B7A-CA8A132A25AF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49B69-5447-4391-9C70-24DA0CE75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78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33FE-243B-4D16-9B7A-CA8A132A25AF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49B69-5447-4391-9C70-24DA0CE75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0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033FE-243B-4D16-9B7A-CA8A132A25AF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49B69-5447-4391-9C70-24DA0CE75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749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FF"/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391" y="1953852"/>
            <a:ext cx="8091376" cy="387025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19588" y="596275"/>
            <a:ext cx="10841430" cy="12618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6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«З Д О Р О В І   Л Е Г Е Н І»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86543" y="5919796"/>
            <a:ext cx="88310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3600" b="1" cap="none" spc="0" dirty="0">
                <a:ln/>
                <a:solidFill>
                  <a:srgbClr val="38E8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КНП «Центральна </a:t>
            </a:r>
            <a:r>
              <a:rPr lang="ru-RU" sz="3600" b="1" cap="none" spc="0" dirty="0" err="1">
                <a:ln/>
                <a:solidFill>
                  <a:srgbClr val="38E8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міська</a:t>
            </a:r>
            <a:r>
              <a:rPr lang="ru-RU" sz="3600" b="1" cap="none" spc="0" dirty="0">
                <a:ln/>
                <a:solidFill>
                  <a:srgbClr val="38E8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cap="none" spc="0" dirty="0" err="1">
                <a:ln/>
                <a:solidFill>
                  <a:srgbClr val="38E8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клінічна</a:t>
            </a:r>
            <a:r>
              <a:rPr lang="ru-RU" sz="3600" b="1" cap="none" spc="0" dirty="0">
                <a:ln/>
                <a:solidFill>
                  <a:srgbClr val="38E8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cap="none" spc="0" dirty="0" err="1">
                <a:ln/>
                <a:solidFill>
                  <a:srgbClr val="38E8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лікарня</a:t>
            </a:r>
            <a:r>
              <a:rPr lang="ru-RU" sz="3600" b="1" cap="none" spc="0" dirty="0">
                <a:ln/>
                <a:solidFill>
                  <a:srgbClr val="38E8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09285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89"/>
    </mc:Choice>
    <mc:Fallback xmlns="">
      <p:transition spd="slow" advTm="488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9737" y="242637"/>
            <a:ext cx="710254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0" cap="none" spc="0" dirty="0" err="1">
                <a:ln w="0"/>
                <a:solidFill>
                  <a:srgbClr val="FF0000"/>
                </a:solidFill>
                <a:effectLst/>
              </a:rPr>
              <a:t>Комунальне</a:t>
            </a:r>
            <a:r>
              <a:rPr lang="ru-RU" sz="2800" b="0" cap="none" spc="0" dirty="0">
                <a:ln w="0"/>
                <a:solidFill>
                  <a:srgbClr val="FF0000"/>
                </a:solidFill>
                <a:effectLst/>
              </a:rPr>
              <a:t> </a:t>
            </a:r>
            <a:r>
              <a:rPr lang="ru-RU" sz="2800" b="0" cap="none" spc="0" dirty="0" err="1">
                <a:ln w="0"/>
                <a:solidFill>
                  <a:srgbClr val="FF0000"/>
                </a:solidFill>
                <a:effectLst/>
              </a:rPr>
              <a:t>некомерційне</a:t>
            </a:r>
            <a:r>
              <a:rPr lang="ru-RU" sz="2800" b="0" cap="none" spc="0" dirty="0">
                <a:ln w="0"/>
                <a:solidFill>
                  <a:srgbClr val="FF0000"/>
                </a:solidFill>
                <a:effectLst/>
              </a:rPr>
              <a:t> </a:t>
            </a:r>
            <a:r>
              <a:rPr lang="ru-RU" sz="2800" b="0" cap="none" spc="0" dirty="0" err="1">
                <a:ln w="0"/>
                <a:solidFill>
                  <a:srgbClr val="FF0000"/>
                </a:solidFill>
                <a:effectLst/>
              </a:rPr>
              <a:t>підприємство</a:t>
            </a:r>
            <a:r>
              <a:rPr lang="ru-RU" sz="2800" b="0" cap="none" spc="0" dirty="0">
                <a:ln w="0"/>
                <a:solidFill>
                  <a:srgbClr val="FF0000"/>
                </a:solidFill>
                <a:effectLst/>
              </a:rPr>
              <a:t> </a:t>
            </a:r>
          </a:p>
          <a:p>
            <a:pPr algn="ctr"/>
            <a:r>
              <a:rPr lang="uk-UA" sz="2800" dirty="0">
                <a:ln w="0"/>
                <a:solidFill>
                  <a:srgbClr val="FF0000"/>
                </a:solidFill>
              </a:rPr>
              <a:t>«Центральна міська клінічна лікарня» </a:t>
            </a:r>
          </a:p>
          <a:p>
            <a:pPr algn="ctr"/>
            <a:r>
              <a:rPr lang="uk-UA" sz="2800" dirty="0">
                <a:ln w="0"/>
              </a:rPr>
              <a:t>з</a:t>
            </a:r>
            <a:r>
              <a:rPr lang="uk-UA" sz="2800" b="0" cap="none" spc="0" dirty="0">
                <a:ln w="0"/>
                <a:effectLst/>
              </a:rPr>
              <a:t>асноване у 1917 році.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2963" y="1627632"/>
            <a:ext cx="775609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Керівник</a:t>
            </a:r>
            <a:r>
              <a:rPr lang="ru-RU" sz="2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закладу: 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головний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лікар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Федоренко Вадим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Миколайович</a:t>
            </a:r>
            <a:endParaRPr lang="ru-RU" sz="2000" b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5218" y="2027742"/>
            <a:ext cx="880292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uk-UA" sz="2000" b="1" dirty="0">
                <a:ln/>
              </a:rPr>
              <a:t>Мета установи</a:t>
            </a:r>
            <a:r>
              <a:rPr lang="uk-UA" sz="2000" b="1" dirty="0">
                <a:ln/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uk-UA" b="1" dirty="0">
                <a:ln/>
                <a:solidFill>
                  <a:schemeClr val="accent4">
                    <a:lumMod val="75000"/>
                  </a:schemeClr>
                </a:solidFill>
              </a:rPr>
              <a:t>надання спеціалізованої медичної допомоги мешканцям громади</a:t>
            </a:r>
            <a:r>
              <a:rPr lang="uk-UA" b="1" dirty="0">
                <a:ln/>
              </a:rPr>
              <a:t>. </a:t>
            </a:r>
            <a:endParaRPr lang="ru-RU" b="1" cap="none" spc="0" dirty="0">
              <a:ln/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4632" y="2305338"/>
            <a:ext cx="3898824" cy="4308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200" b="1" cap="none" spc="50" dirty="0" err="1">
                <a:ln w="0"/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Кількість</a:t>
            </a:r>
            <a:r>
              <a:rPr lang="ru-RU" sz="2200" b="1" cap="none" spc="50" dirty="0">
                <a:ln w="0"/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ru-RU" sz="2200" b="1" cap="none" spc="50" dirty="0" err="1">
                <a:ln w="0"/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співробітників</a:t>
            </a:r>
            <a:r>
              <a:rPr lang="ru-RU" sz="2200" b="1" cap="none" spc="50" dirty="0">
                <a:ln w="0"/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--428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3013821"/>
            <a:ext cx="12178003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ru-RU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Лікарня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надає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спеціалізовану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медичну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допомогу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79559 </a:t>
            </a:r>
            <a:r>
              <a:rPr lang="ru-RU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мешканцям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Дружківської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ОТГ за 21 </a:t>
            </a:r>
            <a:r>
              <a:rPr lang="ru-RU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напрямами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ru-RU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терапія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</a:t>
            </a:r>
          </a:p>
          <a:p>
            <a:pPr algn="ctr"/>
            <a:r>
              <a:rPr lang="uk-UA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неврологія, кардіологія, хірургія,  травматологія, урологія, акушерство, гінекологія, анестезіологія та реанімація,</a:t>
            </a:r>
          </a:p>
          <a:p>
            <a:pPr algn="ctr"/>
            <a:r>
              <a:rPr lang="uk-UA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ендокринологія, офтальмологія, отоларингологія, інфекційні захворювання, ендоскопія, ультразвукова діагностика,</a:t>
            </a:r>
          </a:p>
          <a:p>
            <a:r>
              <a:rPr lang="uk-UA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рентгенологія, клінічна лабораторна діагностика, клінічна біохімія, фізіотерапія, функціональна діагностика, </a:t>
            </a:r>
          </a:p>
          <a:p>
            <a:r>
              <a:rPr lang="uk-UA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стоматологія та ортопедія.</a:t>
            </a:r>
          </a:p>
          <a:p>
            <a:endParaRPr lang="uk-UA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uk-UA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uk-UA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Установа є клінічною базою лікувальної, учбової та наукової роботи для 4 кафедр Донецького Національного</a:t>
            </a:r>
          </a:p>
          <a:p>
            <a:r>
              <a:rPr lang="uk-UA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медичного університету: кафедри хірургії та дитячої хірургії , кафедри загальної хірургії та урології, кафедри хірургії</a:t>
            </a:r>
          </a:p>
          <a:p>
            <a:r>
              <a:rPr lang="uk-UA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та ендоскопії, кафедри внутрішньої медицини.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63" y="0"/>
            <a:ext cx="3135360" cy="212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93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22"/>
    </mc:Choice>
    <mc:Fallback xmlns="">
      <p:transition spd="slow" advTm="852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22000">
              <a:srgbClr val="38E87B"/>
            </a:gs>
            <a:gs pos="100000">
              <a:schemeClr val="accent2">
                <a:lumMod val="1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83" y="1041991"/>
            <a:ext cx="4529468" cy="480591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975497" y="872722"/>
            <a:ext cx="5613991" cy="59400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3100" b="1" u="sng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6600"/>
                </a:solidFill>
              </a:rPr>
              <a:t>Проблематика:</a:t>
            </a:r>
            <a:r>
              <a:rPr lang="ru-RU" sz="3600" b="1" cap="none" spc="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багато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пацієнтів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потребують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регулярної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діагностики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органів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дихальної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системи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часті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бронхіти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трахеїти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ларинготрахеїти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пневмонії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алергічні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інфекційні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риніти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ураження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діафрагми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тощо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).  На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даний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час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пацієнти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мають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можливості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скористатися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таким видом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діагностики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території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своєї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громади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вимушені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звертатися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лікарень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інших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міст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Тому потреба у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відповідному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обладнанні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досить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гостра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і актуальна, особливо для тих,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хто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зіткнувся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наслідками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COV</a:t>
            </a:r>
            <a:r>
              <a:rPr lang="uk-UA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en-US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uk-UA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-19 та вірусної пневмонії.</a:t>
            </a:r>
            <a:endParaRPr lang="ru-RU" sz="2000" b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cap="none" spc="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Можлива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ні регенерація уражених легень? </a:t>
            </a:r>
            <a:r>
              <a:rPr lang="uk-UA" sz="20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Чи відновиться їх функція повністю?</a:t>
            </a:r>
          </a:p>
          <a:p>
            <a:pPr algn="just"/>
            <a:endParaRPr lang="ru-RU" sz="2400" b="1" cap="none" spc="0" dirty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786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01"/>
    </mc:Choice>
    <mc:Fallback xmlns="">
      <p:transition spd="slow" advTm="770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ADEF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596" y="2947286"/>
            <a:ext cx="5603357" cy="376416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42577" y="682202"/>
            <a:ext cx="1182537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u="sng" dirty="0">
                <a:ln w="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 П І Р О Г Р А Ф І Я </a:t>
            </a:r>
            <a:r>
              <a:rPr lang="ru-RU" sz="20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300" b="1" dirty="0" err="1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діагностичний</a:t>
            </a:r>
            <a:r>
              <a:rPr lang="ru-RU" sz="23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метод </a:t>
            </a:r>
            <a:r>
              <a:rPr lang="ru-RU" sz="2300" b="1" dirty="0" err="1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дослідження</a:t>
            </a:r>
            <a:r>
              <a:rPr lang="ru-RU" sz="23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функцій</a:t>
            </a:r>
            <a:r>
              <a:rPr lang="ru-RU" sz="23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зовнішнього</a:t>
            </a:r>
            <a:r>
              <a:rPr lang="ru-RU" sz="23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300" b="1" dirty="0" err="1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дихання</a:t>
            </a:r>
            <a:r>
              <a:rPr lang="ru-RU" sz="23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- є </a:t>
            </a:r>
            <a:r>
              <a:rPr lang="ru-RU" sz="2300" b="1" dirty="0" err="1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основним</a:t>
            </a:r>
            <a:r>
              <a:rPr lang="ru-RU" sz="23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методом </a:t>
            </a:r>
            <a:r>
              <a:rPr lang="ru-RU" sz="2300" b="1" dirty="0" err="1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оцінки</a:t>
            </a:r>
            <a:r>
              <a:rPr lang="ru-RU" sz="23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300" b="1" dirty="0" err="1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функціонального</a:t>
            </a:r>
            <a:r>
              <a:rPr lang="ru-RU" sz="23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стану </a:t>
            </a:r>
            <a:r>
              <a:rPr lang="ru-RU" sz="2300" b="1" dirty="0" err="1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легень</a:t>
            </a:r>
            <a:r>
              <a:rPr lang="ru-RU" sz="23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300" b="1" dirty="0" err="1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бронхів</a:t>
            </a:r>
            <a:r>
              <a:rPr lang="ru-RU" sz="23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42577" y="2382544"/>
            <a:ext cx="5775452" cy="46166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0" u="sng" cap="none" spc="0" dirty="0" err="1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Показання</a:t>
            </a:r>
            <a:r>
              <a:rPr lang="ru-RU" sz="2800" b="0" u="sng" cap="none" spc="0" dirty="0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800" b="0" u="sng" cap="none" spc="0" dirty="0" err="1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проведення</a:t>
            </a:r>
            <a:r>
              <a:rPr lang="ru-RU" sz="2800" b="0" u="sng" cap="none" spc="0" dirty="0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u="sng" cap="none" spc="0" dirty="0" err="1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досліджень</a:t>
            </a:r>
            <a:r>
              <a:rPr lang="ru-RU" sz="2800" b="0" u="sng" cap="none" spc="0" dirty="0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ru-RU" sz="1600" b="0" u="sng" cap="none" spc="0" dirty="0">
              <a:ln w="0"/>
              <a:solidFill>
                <a:srgbClr val="D60093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</a:pPr>
            <a:r>
              <a:rPr lang="uk-UA" dirty="0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кашель протягом 3-4 тижнів;</a:t>
            </a:r>
          </a:p>
          <a:p>
            <a:pPr marL="457200" indent="-457200" algn="just">
              <a:buFontTx/>
              <a:buChar char="-"/>
            </a:pPr>
            <a:r>
              <a:rPr lang="uk-UA" dirty="0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біль в грудній клітині;</a:t>
            </a:r>
          </a:p>
          <a:p>
            <a:pPr marL="457200" indent="-457200" algn="just">
              <a:buFontTx/>
              <a:buChar char="-"/>
            </a:pPr>
            <a:r>
              <a:rPr lang="uk-UA" dirty="0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задишка;</a:t>
            </a:r>
          </a:p>
          <a:p>
            <a:pPr marL="457200" indent="-457200" algn="just">
              <a:buFontTx/>
              <a:buChar char="-"/>
            </a:pPr>
            <a:r>
              <a:rPr lang="uk-UA" dirty="0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часті загострення бронхіту;</a:t>
            </a:r>
          </a:p>
          <a:p>
            <a:pPr marL="457200" indent="-457200" algn="just">
              <a:buFontTx/>
              <a:buChar char="-"/>
            </a:pPr>
            <a:r>
              <a:rPr lang="uk-UA" dirty="0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багаторічний стаж куріння;</a:t>
            </a:r>
          </a:p>
          <a:p>
            <a:pPr marL="457200" indent="-457200" algn="just">
              <a:buFontTx/>
              <a:buChar char="-"/>
            </a:pPr>
            <a:r>
              <a:rPr lang="uk-UA" dirty="0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контроль лікування бронхіальної астми;</a:t>
            </a:r>
          </a:p>
          <a:p>
            <a:pPr marL="457200" indent="-457200" algn="just">
              <a:buFontTx/>
              <a:buChar char="-"/>
            </a:pPr>
            <a:r>
              <a:rPr lang="uk-UA" dirty="0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робота в шкідливих умовах;</a:t>
            </a:r>
          </a:p>
          <a:p>
            <a:pPr marL="457200" indent="-457200" algn="just">
              <a:buFontTx/>
              <a:buChar char="-"/>
            </a:pPr>
            <a:r>
              <a:rPr lang="uk-UA" dirty="0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схильність до </a:t>
            </a:r>
            <a:r>
              <a:rPr lang="uk-UA" dirty="0" err="1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бронхолегеневих</a:t>
            </a:r>
            <a:r>
              <a:rPr lang="uk-UA" dirty="0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хвороб</a:t>
            </a:r>
            <a:endParaRPr lang="uk-UA" dirty="0">
              <a:ln w="0"/>
              <a:solidFill>
                <a:srgbClr val="D60093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dirty="0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 алергічних захворювань;</a:t>
            </a:r>
          </a:p>
          <a:p>
            <a:pPr marL="342900" indent="-342900" algn="just">
              <a:buFontTx/>
              <a:buChar char="-"/>
            </a:pPr>
            <a:r>
              <a:rPr lang="uk-UA" dirty="0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порушення роботи </a:t>
            </a:r>
            <a:r>
              <a:rPr lang="uk-UA" dirty="0" err="1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легенів</a:t>
            </a:r>
            <a:r>
              <a:rPr lang="uk-UA" dirty="0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внаслідок </a:t>
            </a:r>
            <a:r>
              <a:rPr lang="uk-UA" dirty="0" err="1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коронавірусної</a:t>
            </a:r>
            <a:r>
              <a:rPr lang="uk-UA" dirty="0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інфекції та </a:t>
            </a:r>
            <a:r>
              <a:rPr lang="uk-UA" dirty="0" err="1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пневмоній</a:t>
            </a:r>
            <a:r>
              <a:rPr lang="uk-UA" dirty="0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ctr">
              <a:buFontTx/>
              <a:buChar char="-"/>
            </a:pPr>
            <a:endParaRPr lang="ru-RU" sz="2400" b="0" cap="none" spc="0" dirty="0">
              <a:ln w="0"/>
              <a:solidFill>
                <a:srgbClr val="D600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06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77"/>
    </mc:Choice>
    <mc:Fallback xmlns="">
      <p:transition spd="slow" advTm="667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07BD7"/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349" y="3112793"/>
            <a:ext cx="4759550" cy="31710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94758" y="1680060"/>
            <a:ext cx="642072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dirty="0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Заклад </a:t>
            </a:r>
            <a:r>
              <a:rPr lang="ru-RU" sz="2400" dirty="0" err="1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sz="2400" dirty="0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400" dirty="0" err="1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своїй</a:t>
            </a:r>
            <a:r>
              <a:rPr lang="ru-RU" sz="2400" dirty="0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стуктурі</a:t>
            </a:r>
            <a:r>
              <a:rPr lang="ru-RU" sz="2400" dirty="0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кабінет</a:t>
            </a:r>
            <a:r>
              <a:rPr lang="ru-RU" sz="2400" dirty="0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функціональної</a:t>
            </a:r>
            <a:r>
              <a:rPr lang="ru-RU" sz="2400" dirty="0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діагностики</a:t>
            </a:r>
            <a:r>
              <a:rPr lang="ru-RU" sz="2400" dirty="0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uk-UA" sz="2400" dirty="0">
                <a:ln w="0"/>
                <a:solidFill>
                  <a:srgbClr val="D600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наявним лікарем відповідної кваліфікації.</a:t>
            </a:r>
            <a:endParaRPr lang="ru-RU" sz="2400" dirty="0">
              <a:ln w="0"/>
              <a:solidFill>
                <a:srgbClr val="D60093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0" y="365609"/>
            <a:ext cx="4038899" cy="150693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94758" y="436869"/>
            <a:ext cx="66453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100" b="1" u="sng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Цільова</a:t>
            </a:r>
            <a:r>
              <a:rPr lang="ru-RU" sz="3100" b="1" u="sng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100" b="1" u="sng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група</a:t>
            </a:r>
            <a:r>
              <a:rPr lang="ru-RU" sz="3100" b="1" u="sng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проекту— </a:t>
            </a:r>
            <a:r>
              <a:rPr lang="ru-RU" sz="2300" b="1" dirty="0" err="1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доросле</a:t>
            </a:r>
            <a:r>
              <a:rPr lang="ru-RU" sz="23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300" b="1" dirty="0" err="1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дитяче</a:t>
            </a:r>
            <a:r>
              <a:rPr lang="ru-RU" sz="23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населення</a:t>
            </a:r>
            <a:r>
              <a:rPr lang="ru-RU" sz="23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3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Дружківської ОТГ.</a:t>
            </a:r>
            <a:endParaRPr lang="ru-RU" sz="2300" b="1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4758" y="3200250"/>
            <a:ext cx="6461642" cy="23237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uk-UA" sz="3100" b="1" u="sng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 проекту</a:t>
            </a:r>
            <a:r>
              <a:rPr lang="uk-UA" sz="2800" b="1" u="sng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uk-UA" sz="23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збереження </a:t>
            </a:r>
            <a:r>
              <a:rPr lang="uk-UA" sz="2300" b="1" dirty="0" err="1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здоров</a:t>
            </a:r>
            <a:r>
              <a:rPr lang="en-US" sz="23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3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я </a:t>
            </a:r>
          </a:p>
          <a:p>
            <a:r>
              <a:rPr lang="uk-UA" sz="23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мешканців громади шляхом своєчасної діагностики та виявлення патологій легеневої системи, створення умов для надання якісної медичної допомоги</a:t>
            </a:r>
          </a:p>
          <a:p>
            <a:endParaRPr lang="ru-RU" sz="2200" b="1" u="sng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66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1DCDFE-1D42-4D2E-A0A2-02603734E27C}"/>
              </a:ext>
            </a:extLst>
          </p:cNvPr>
          <p:cNvSpPr txBox="1"/>
          <p:nvPr/>
        </p:nvSpPr>
        <p:spPr>
          <a:xfrm>
            <a:off x="294758" y="5411450"/>
            <a:ext cx="60857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Як дієвий інструмент досягнення мети – придбання комп</a:t>
            </a:r>
            <a:r>
              <a:rPr lang="en-US" sz="2200" b="1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200" b="1" i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ютерного</a:t>
            </a:r>
            <a:r>
              <a:rPr lang="uk-UA" sz="2200" b="1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200" b="1" i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спірографічного</a:t>
            </a:r>
            <a:r>
              <a:rPr lang="uk-UA" sz="2200" b="1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комплексу СПІРОКОМ</a:t>
            </a:r>
          </a:p>
          <a:p>
            <a:endParaRPr lang="ru-UA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42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46"/>
    </mc:Choice>
    <mc:Fallback xmlns="">
      <p:transition spd="slow" advTm="564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18001" y="224453"/>
            <a:ext cx="7721894" cy="40626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800" b="1" i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Комп</a:t>
            </a:r>
            <a:r>
              <a:rPr lang="en-US" sz="3800" b="1" i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800" b="1" i="1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ютерний</a:t>
            </a:r>
            <a:r>
              <a:rPr lang="uk-UA" sz="3800" b="1" i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800" b="1" i="1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спірографічни</a:t>
            </a:r>
            <a:r>
              <a:rPr lang="uk-UA" sz="3800" b="1" i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endParaRPr lang="uk-UA" sz="3800" b="1" i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3800" b="1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комплекс СПІРОКОМ</a:t>
            </a:r>
          </a:p>
          <a:p>
            <a:r>
              <a:rPr lang="uk-UA" sz="24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uk-UA" sz="2400" b="0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озволить виявити зміни і визначити </a:t>
            </a:r>
          </a:p>
          <a:p>
            <a:r>
              <a:rPr lang="uk-UA" sz="24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тяжкість стану пацієнта, а також к</a:t>
            </a:r>
            <a:r>
              <a:rPr lang="uk-UA" sz="2400" b="0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онтролювати якість лікування захворювань</a:t>
            </a:r>
          </a:p>
          <a:p>
            <a:r>
              <a:rPr lang="uk-UA" sz="24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дихальної системи при реабілітації від </a:t>
            </a:r>
          </a:p>
          <a:p>
            <a:r>
              <a:rPr lang="en-US" sz="2400" b="0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  <a:r>
              <a:rPr lang="uk-UA" sz="2400" b="0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2400" b="0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пневмоніях</a:t>
            </a:r>
            <a:r>
              <a:rPr lang="uk-UA" sz="2400" b="0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бронхітах, </a:t>
            </a:r>
            <a:r>
              <a:rPr lang="uk-UA" sz="2400" b="0" cap="none" spc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плевритах</a:t>
            </a:r>
            <a:r>
              <a:rPr lang="uk-UA" sz="2400" b="0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бронхіальної астми, алергій тощо.</a:t>
            </a:r>
            <a:endParaRPr lang="ru-RU" sz="24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6" r="31407"/>
          <a:stretch/>
        </p:blipFill>
        <p:spPr bwMode="auto">
          <a:xfrm>
            <a:off x="574595" y="4570832"/>
            <a:ext cx="3799840" cy="14185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06" y="2459586"/>
            <a:ext cx="3385774" cy="193882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19" y="224453"/>
            <a:ext cx="3717376" cy="2062715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B2A4AF2-1C9D-4D83-A2A5-38A76CB32404}"/>
              </a:ext>
            </a:extLst>
          </p:cNvPr>
          <p:cNvSpPr/>
          <p:nvPr/>
        </p:nvSpPr>
        <p:spPr>
          <a:xfrm>
            <a:off x="4374434" y="4464519"/>
            <a:ext cx="4929955" cy="15081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sz="2400" b="1" cap="none" spc="0" dirty="0">
                <a:ln/>
                <a:solidFill>
                  <a:srgbClr val="3399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ВАРТІСЬ Комп</a:t>
            </a:r>
            <a:r>
              <a:rPr lang="en-US" sz="2400" b="1" cap="none" spc="0" dirty="0">
                <a:ln/>
                <a:solidFill>
                  <a:srgbClr val="3399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400" b="1" cap="none" spc="0" dirty="0" err="1">
                <a:ln/>
                <a:solidFill>
                  <a:srgbClr val="3399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ютерного</a:t>
            </a:r>
            <a:r>
              <a:rPr lang="uk-UA" sz="2400" b="1" cap="none" spc="0" dirty="0">
                <a:ln/>
                <a:solidFill>
                  <a:srgbClr val="3399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400" b="1" cap="none" spc="0" dirty="0" err="1">
                <a:ln/>
                <a:solidFill>
                  <a:srgbClr val="3399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спірографічного</a:t>
            </a:r>
            <a:r>
              <a:rPr lang="uk-UA" sz="2400" b="1" cap="none" spc="0" dirty="0">
                <a:ln/>
                <a:solidFill>
                  <a:srgbClr val="3399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комплексу</a:t>
            </a:r>
          </a:p>
          <a:p>
            <a:r>
              <a:rPr lang="uk-UA" sz="2400" b="1" cap="none" spc="0" dirty="0">
                <a:ln/>
                <a:solidFill>
                  <a:srgbClr val="3399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(1 од.) -  </a:t>
            </a:r>
            <a:r>
              <a:rPr lang="uk-UA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89 545 грн.</a:t>
            </a:r>
          </a:p>
          <a:p>
            <a:r>
              <a:rPr lang="uk-UA" sz="2000" b="1" dirty="0">
                <a:ln/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комплекті комп</a:t>
            </a:r>
            <a:r>
              <a:rPr lang="en-US" sz="2000" b="1" dirty="0">
                <a:ln/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000" b="1" dirty="0" err="1">
                <a:ln/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ютер</a:t>
            </a:r>
            <a:r>
              <a:rPr lang="uk-UA" sz="2000" b="1" dirty="0">
                <a:ln/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принтер)</a:t>
            </a:r>
            <a:endParaRPr lang="ru-RU" sz="2000" b="1" cap="none" spc="0" dirty="0">
              <a:ln/>
              <a:solidFill>
                <a:srgbClr val="3399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F2C3095-D212-47C9-8C57-4F448681FB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390" y="4572916"/>
            <a:ext cx="2748501" cy="15228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040D30-ED36-4CE6-9345-C83CAB773F45}"/>
              </a:ext>
            </a:extLst>
          </p:cNvPr>
          <p:cNvSpPr txBox="1"/>
          <p:nvPr/>
        </p:nvSpPr>
        <p:spPr>
          <a:xfrm>
            <a:off x="152106" y="6298368"/>
            <a:ext cx="11887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ЗАГАЛЬНИЙ БЮДЖЕТ ПРОЕКТУ  - 89 545 гривень</a:t>
            </a:r>
            <a:endParaRPr lang="ru-UA" sz="2400" b="1" i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05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33"/>
    </mc:Choice>
    <mc:Fallback xmlns="">
      <p:transition spd="slow" advTm="3633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rgbClr val="38E87B"/>
            </a:gs>
            <a:gs pos="49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5442" y="351726"/>
            <a:ext cx="993022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0" cap="none" spc="0" dirty="0" err="1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Термін</a:t>
            </a:r>
            <a:r>
              <a:rPr lang="ru-RU" sz="2400" b="0" cap="none" spc="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cap="none" spc="0" dirty="0" err="1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реалізації</a:t>
            </a:r>
            <a:r>
              <a:rPr lang="ru-RU" sz="2400" b="0" cap="none" spc="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проекту не </a:t>
            </a:r>
            <a:r>
              <a:rPr lang="ru-RU" sz="2400" b="0" cap="none" spc="0" dirty="0" err="1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перевищує</a:t>
            </a:r>
            <a:r>
              <a:rPr lang="ru-RU" sz="2400" b="0" cap="none" spc="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умов, </a:t>
            </a:r>
            <a:r>
              <a:rPr lang="ru-RU" sz="2400" b="0" cap="none" spc="0" dirty="0" err="1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вказанних</a:t>
            </a:r>
            <a:r>
              <a:rPr lang="ru-RU" sz="2400" b="0" cap="none" spc="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400" b="0" cap="none" spc="0" dirty="0" err="1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Положенні</a:t>
            </a:r>
            <a:r>
              <a:rPr lang="ru-RU" sz="2400" b="0" cap="none" spc="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ru-RU" sz="240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0" cap="none" spc="0" dirty="0" err="1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Додаткові</a:t>
            </a:r>
            <a:r>
              <a:rPr lang="ru-RU" sz="2400" b="0" cap="none" spc="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cap="none" spc="0" dirty="0" err="1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витрати</a:t>
            </a:r>
            <a:r>
              <a:rPr lang="ru-RU" sz="2400" b="0" cap="none" spc="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400" b="0" cap="none" spc="0" dirty="0" err="1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повноцінного</a:t>
            </a:r>
            <a:r>
              <a:rPr lang="ru-RU" sz="2400" b="0" cap="none" spc="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cap="none" spc="0" dirty="0" err="1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функіювання</a:t>
            </a:r>
            <a:r>
              <a:rPr lang="ru-RU" sz="2400" b="0" cap="none" spc="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cap="none" spc="0" dirty="0" err="1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медобладнання</a:t>
            </a:r>
            <a:r>
              <a:rPr lang="ru-RU" sz="2400" b="0" cap="none" spc="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cap="none" spc="0" dirty="0" err="1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після</a:t>
            </a:r>
            <a:r>
              <a:rPr lang="ru-RU" sz="2400" b="0" cap="none" spc="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cap="none" spc="0" dirty="0" err="1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придбаня</a:t>
            </a:r>
            <a:r>
              <a:rPr lang="ru-RU" sz="2400" b="0" cap="none" spc="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2400" b="0" cap="none" spc="0" dirty="0" err="1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потрібні</a:t>
            </a:r>
            <a:r>
              <a:rPr lang="ru-RU" sz="2400" b="0" cap="none" spc="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624" y="2885873"/>
            <a:ext cx="1007656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1" spc="50" dirty="0">
                <a:ln w="0"/>
                <a:solidFill>
                  <a:srgbClr val="7030A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400" b="1" cap="none" spc="50" dirty="0">
                <a:ln w="0"/>
                <a:solidFill>
                  <a:srgbClr val="7030A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езультат проекту буде </a:t>
            </a:r>
            <a:r>
              <a:rPr lang="ru-RU" sz="2400" b="1" cap="none" spc="50" dirty="0" err="1">
                <a:ln w="0"/>
                <a:solidFill>
                  <a:srgbClr val="7030A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оцінюватись</a:t>
            </a:r>
            <a:r>
              <a:rPr lang="ru-RU" sz="2400" b="1" cap="none" spc="50" dirty="0">
                <a:ln w="0"/>
                <a:solidFill>
                  <a:srgbClr val="7030A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cap="none" spc="50" dirty="0" err="1">
                <a:ln w="0"/>
                <a:solidFill>
                  <a:srgbClr val="7030A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згідно</a:t>
            </a:r>
            <a:r>
              <a:rPr lang="ru-RU" sz="2400" b="1" cap="none" spc="50" dirty="0">
                <a:ln w="0"/>
                <a:solidFill>
                  <a:srgbClr val="7030A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400" b="1" spc="50" dirty="0">
                <a:ln w="0"/>
                <a:solidFill>
                  <a:srgbClr val="7030A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статистичних даних лікарні—зменшення кількості п</a:t>
            </a:r>
            <a:r>
              <a:rPr lang="uk-UA" sz="2400" b="1" cap="none" spc="50" dirty="0">
                <a:ln w="0"/>
                <a:solidFill>
                  <a:srgbClr val="7030A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ацієнтів в стаціонарі терапевтичного профілю із  </a:t>
            </a:r>
            <a:r>
              <a:rPr lang="uk-UA" sz="2400" b="1" spc="50" dirty="0">
                <a:ln w="0"/>
                <a:solidFill>
                  <a:srgbClr val="7030A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uk-UA" sz="2400" b="1" cap="none" spc="50" dirty="0">
                <a:ln w="0"/>
                <a:solidFill>
                  <a:srgbClr val="7030A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ахворюваннями органів дихання.</a:t>
            </a:r>
            <a:endParaRPr lang="ru-RU" sz="2400" b="1" cap="none" spc="50" dirty="0">
              <a:ln w="0"/>
              <a:solidFill>
                <a:srgbClr val="7030A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624" y="2249163"/>
            <a:ext cx="373563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1" u="sng" cap="none" spc="0" dirty="0" err="1">
                <a:ln w="0"/>
                <a:solidFill>
                  <a:srgbClr val="00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Оцінка</a:t>
            </a:r>
            <a:r>
              <a:rPr lang="ru-RU" sz="2400" b="1" u="sng" cap="none" spc="0" dirty="0">
                <a:ln w="0"/>
                <a:solidFill>
                  <a:srgbClr val="00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проекту: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30" y="351726"/>
            <a:ext cx="1745512" cy="174551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522" y="2249163"/>
            <a:ext cx="1585949" cy="1680524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994487C-EA8F-40BE-BE54-5C28F86E7050}"/>
              </a:ext>
            </a:extLst>
          </p:cNvPr>
          <p:cNvSpPr/>
          <p:nvPr/>
        </p:nvSpPr>
        <p:spPr>
          <a:xfrm>
            <a:off x="-88878" y="7035687"/>
            <a:ext cx="1178922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Б У Д Ь Т Е </a:t>
            </a:r>
          </a:p>
          <a:p>
            <a:r>
              <a:rPr lang="ru-RU" sz="2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З Д О Р О В І !!!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9197B4E-E447-440C-9E9D-EEEF13618E7B}"/>
              </a:ext>
            </a:extLst>
          </p:cNvPr>
          <p:cNvSpPr/>
          <p:nvPr/>
        </p:nvSpPr>
        <p:spPr>
          <a:xfrm>
            <a:off x="1896904" y="4448739"/>
            <a:ext cx="1007656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1" cap="none" spc="0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Після</a:t>
            </a:r>
            <a:r>
              <a:rPr lang="ru-RU" sz="2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cap="none" spc="0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завершення</a:t>
            </a:r>
            <a:r>
              <a:rPr lang="ru-RU" sz="2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cap="none" spc="0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фінансування</a:t>
            </a:r>
            <a:r>
              <a:rPr lang="ru-RU" sz="2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проекту </a:t>
            </a:r>
            <a:r>
              <a:rPr lang="uk-UA" sz="2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всі витрати на утримання медичного обладнання б</a:t>
            </a:r>
            <a:r>
              <a:rPr lang="uk-UA" sz="2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удуть реалізовуватись за рахунок коштів </a:t>
            </a:r>
            <a:r>
              <a:rPr lang="uk-UA" sz="2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КНП «Центральна міська клінічна лікарня»</a:t>
            </a:r>
            <a:endParaRPr lang="ru-RU" sz="24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F2708F-B3BE-4603-9100-3188373C7743}"/>
              </a:ext>
            </a:extLst>
          </p:cNvPr>
          <p:cNvSpPr txBox="1"/>
          <p:nvPr/>
        </p:nvSpPr>
        <p:spPr>
          <a:xfrm>
            <a:off x="4779202" y="5906979"/>
            <a:ext cx="5273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ln w="0"/>
                <a:solidFill>
                  <a:srgbClr val="00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Будьте здорові</a:t>
            </a:r>
            <a:endParaRPr lang="ru-UA" sz="2400" b="1" dirty="0">
              <a:ln w="0"/>
              <a:solidFill>
                <a:srgbClr val="0000FF"/>
              </a:solidFill>
              <a:effectLst>
                <a:reflection blurRad="6350" stA="53000" endA="300" endPos="35500" dir="5400000" sy="-9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FB73FF4-53F4-4C8C-889B-2D15A436C17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42"/>
          <a:stretch/>
        </p:blipFill>
        <p:spPr>
          <a:xfrm>
            <a:off x="179930" y="4529566"/>
            <a:ext cx="1609209" cy="1119502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5BE9FF3B-11E1-46C3-B7D7-5589F7A518C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88" b="13568"/>
          <a:stretch/>
        </p:blipFill>
        <p:spPr>
          <a:xfrm>
            <a:off x="7191607" y="5662078"/>
            <a:ext cx="1443703" cy="10400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4171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09"/>
    </mc:Choice>
    <mc:Fallback xmlns="">
      <p:transition spd="slow" advTm="6409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564</Words>
  <Application>Microsoft Office PowerPoint</Application>
  <PresentationFormat>Широкоэкранный</PresentationFormat>
  <Paragraphs>57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ЗДОРОВІ</dc:title>
  <dc:creator>User</dc:creator>
  <cp:lastModifiedBy>Пендер Инна Александровна</cp:lastModifiedBy>
  <cp:revision>46</cp:revision>
  <dcterms:created xsi:type="dcterms:W3CDTF">2021-05-18T13:18:50Z</dcterms:created>
  <dcterms:modified xsi:type="dcterms:W3CDTF">2021-06-10T06:08:55Z</dcterms:modified>
</cp:coreProperties>
</file>