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2" r:id="rId1"/>
  </p:sldMasterIdLst>
  <p:sldIdLst>
    <p:sldId id="256" r:id="rId2"/>
    <p:sldId id="257" r:id="rId3"/>
    <p:sldId id="258" r:id="rId4"/>
    <p:sldId id="259" r:id="rId5"/>
    <p:sldId id="260" r:id="rId6"/>
    <p:sldId id="261"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90CEAD3A-8525-44CB-9799-25B726E44AC7}">
          <p14:sldIdLst>
            <p14:sldId id="256"/>
          </p14:sldIdLst>
        </p14:section>
        <p14:section name="Раздел без заголовка" id="{E638F738-7B0F-410E-83D4-1FDC6BA1271D}">
          <p14:sldIdLst>
            <p14:sldId id="257"/>
            <p14:sldId id="258"/>
            <p14:sldId id="259"/>
            <p14:sldId id="260"/>
            <p14:sldId id="261"/>
            <p14:sldId id="263"/>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9B0F2A7-9333-424F-89B3-53FFD8E02591}" type="datetimeFigureOut">
              <a:rPr lang="ru-RU" smtClean="0"/>
              <a:t>10.06.2021</a:t>
            </a:fld>
            <a:endParaRPr lang="ru-R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39EF450-4E62-4240-B21C-152DCECF9868}" type="slidenum">
              <a:rPr lang="ru-RU" smtClean="0"/>
              <a:t>‹#›</a:t>
            </a:fld>
            <a:endParaRPr lang="ru-RU"/>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503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9B0F2A7-9333-424F-89B3-53FFD8E02591}" type="datetimeFigureOut">
              <a:rPr lang="ru-RU" smtClean="0"/>
              <a:t>10.06.2021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9EF450-4E62-4240-B21C-152DCECF9868}" type="slidenum">
              <a:rPr lang="ru-RU" smtClean="0"/>
              <a:t>‹#›</a:t>
            </a:fld>
            <a:endParaRPr lang="ru-RU"/>
          </a:p>
        </p:txBody>
      </p:sp>
    </p:spTree>
    <p:extLst>
      <p:ext uri="{BB962C8B-B14F-4D97-AF65-F5344CB8AC3E}">
        <p14:creationId xmlns:p14="http://schemas.microsoft.com/office/powerpoint/2010/main" val="338405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9B0F2A7-9333-424F-89B3-53FFD8E02591}" type="datetimeFigureOut">
              <a:rPr lang="ru-RU" smtClean="0"/>
              <a:t>10.06.2021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9EF450-4E62-4240-B21C-152DCECF9868}" type="slidenum">
              <a:rPr lang="ru-RU" smtClean="0"/>
              <a:t>‹#›</a:t>
            </a:fld>
            <a:endParaRPr lang="ru-RU"/>
          </a:p>
        </p:txBody>
      </p:sp>
    </p:spTree>
    <p:extLst>
      <p:ext uri="{BB962C8B-B14F-4D97-AF65-F5344CB8AC3E}">
        <p14:creationId xmlns:p14="http://schemas.microsoft.com/office/powerpoint/2010/main" val="383244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9B0F2A7-9333-424F-89B3-53FFD8E02591}" type="datetimeFigureOut">
              <a:rPr lang="ru-RU" smtClean="0"/>
              <a:t>10.06.2021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9EF450-4E62-4240-B21C-152DCECF9868}" type="slidenum">
              <a:rPr lang="ru-RU" smtClean="0"/>
              <a:t>‹#›</a:t>
            </a:fld>
            <a:endParaRPr lang="ru-RU"/>
          </a:p>
        </p:txBody>
      </p:sp>
    </p:spTree>
    <p:extLst>
      <p:ext uri="{BB962C8B-B14F-4D97-AF65-F5344CB8AC3E}">
        <p14:creationId xmlns:p14="http://schemas.microsoft.com/office/powerpoint/2010/main" val="83041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9B0F2A7-9333-424F-89B3-53FFD8E02591}" type="datetimeFigureOut">
              <a:rPr lang="ru-RU" smtClean="0"/>
              <a:t>10.06.2021</a:t>
            </a:fld>
            <a:endParaRPr lang="ru-R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39EF450-4E62-4240-B21C-152DCECF9868}" type="slidenum">
              <a:rPr lang="ru-RU" smtClean="0"/>
              <a:t>‹#›</a:t>
            </a:fld>
            <a:endParaRPr lang="ru-RU"/>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4772154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9B0F2A7-9333-424F-89B3-53FFD8E02591}" type="datetimeFigureOut">
              <a:rPr lang="ru-RU" smtClean="0"/>
              <a:t>10.06.2021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9EF450-4E62-4240-B21C-152DCECF9868}" type="slidenum">
              <a:rPr lang="ru-RU" smtClean="0"/>
              <a:t>‹#›</a:t>
            </a:fld>
            <a:endParaRPr lang="ru-RU"/>
          </a:p>
        </p:txBody>
      </p:sp>
    </p:spTree>
    <p:extLst>
      <p:ext uri="{BB962C8B-B14F-4D97-AF65-F5344CB8AC3E}">
        <p14:creationId xmlns:p14="http://schemas.microsoft.com/office/powerpoint/2010/main" val="415544789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9B0F2A7-9333-424F-89B3-53FFD8E02591}" type="datetimeFigureOut">
              <a:rPr lang="ru-RU" smtClean="0"/>
              <a:t>10.06.2021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39EF450-4E62-4240-B21C-152DCECF9868}" type="slidenum">
              <a:rPr lang="ru-RU" smtClean="0"/>
              <a:t>‹#›</a:t>
            </a:fld>
            <a:endParaRPr lang="ru-RU"/>
          </a:p>
        </p:txBody>
      </p:sp>
    </p:spTree>
    <p:extLst>
      <p:ext uri="{BB962C8B-B14F-4D97-AF65-F5344CB8AC3E}">
        <p14:creationId xmlns:p14="http://schemas.microsoft.com/office/powerpoint/2010/main" val="39554383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9B0F2A7-9333-424F-89B3-53FFD8E02591}" type="datetimeFigureOut">
              <a:rPr lang="ru-RU" smtClean="0"/>
              <a:t>10.06.2021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39EF450-4E62-4240-B21C-152DCECF9868}" type="slidenum">
              <a:rPr lang="ru-RU" smtClean="0"/>
              <a:t>‹#›</a:t>
            </a:fld>
            <a:endParaRPr lang="ru-RU"/>
          </a:p>
        </p:txBody>
      </p:sp>
    </p:spTree>
    <p:extLst>
      <p:ext uri="{BB962C8B-B14F-4D97-AF65-F5344CB8AC3E}">
        <p14:creationId xmlns:p14="http://schemas.microsoft.com/office/powerpoint/2010/main" val="91903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0F2A7-9333-424F-89B3-53FFD8E02591}" type="datetimeFigureOut">
              <a:rPr lang="ru-RU" smtClean="0"/>
              <a:t>10.06.2021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39EF450-4E62-4240-B21C-152DCECF9868}" type="slidenum">
              <a:rPr lang="ru-RU" smtClean="0"/>
              <a:t>‹#›</a:t>
            </a:fld>
            <a:endParaRPr lang="ru-RU"/>
          </a:p>
        </p:txBody>
      </p:sp>
    </p:spTree>
    <p:extLst>
      <p:ext uri="{BB962C8B-B14F-4D97-AF65-F5344CB8AC3E}">
        <p14:creationId xmlns:p14="http://schemas.microsoft.com/office/powerpoint/2010/main" val="5191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79B0F2A7-9333-424F-89B3-53FFD8E02591}" type="datetimeFigureOut">
              <a:rPr lang="ru-RU" smtClean="0"/>
              <a:t>10.06.2021</a:t>
            </a:fld>
            <a:endParaRPr lang="ru-RU"/>
          </a:p>
        </p:txBody>
      </p:sp>
      <p:sp>
        <p:nvSpPr>
          <p:cNvPr id="6" name="Footer Placeholder 5"/>
          <p:cNvSpPr>
            <a:spLocks noGrp="1"/>
          </p:cNvSpPr>
          <p:nvPr>
            <p:ph type="ftr" sz="quarter" idx="11"/>
          </p:nvPr>
        </p:nvSpPr>
        <p:spPr>
          <a:xfrm>
            <a:off x="2103620" y="6375679"/>
            <a:ext cx="3482179" cy="345796"/>
          </a:xfrm>
        </p:spPr>
        <p:txBody>
          <a:bodyPr/>
          <a:lstStyle/>
          <a:p>
            <a:endParaRPr lang="ru-RU"/>
          </a:p>
        </p:txBody>
      </p:sp>
      <p:sp>
        <p:nvSpPr>
          <p:cNvPr id="7" name="Slide Number Placeholder 6"/>
          <p:cNvSpPr>
            <a:spLocks noGrp="1"/>
          </p:cNvSpPr>
          <p:nvPr>
            <p:ph type="sldNum" sz="quarter" idx="12"/>
          </p:nvPr>
        </p:nvSpPr>
        <p:spPr>
          <a:xfrm>
            <a:off x="5691014" y="6375679"/>
            <a:ext cx="1232456" cy="345796"/>
          </a:xfrm>
        </p:spPr>
        <p:txBody>
          <a:bodyPr/>
          <a:lstStyle/>
          <a:p>
            <a:fld id="{F39EF450-4E62-4240-B21C-152DCECF9868}" type="slidenum">
              <a:rPr lang="ru-RU" smtClean="0"/>
              <a:t>‹#›</a:t>
            </a:fld>
            <a:endParaRPr lang="ru-RU"/>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115698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79B0F2A7-9333-424F-89B3-53FFD8E02591}" type="datetimeFigureOut">
              <a:rPr lang="ru-RU" smtClean="0"/>
              <a:t>10.06.2021</a:t>
            </a:fld>
            <a:endParaRPr lang="ru-RU"/>
          </a:p>
        </p:txBody>
      </p:sp>
      <p:sp>
        <p:nvSpPr>
          <p:cNvPr id="6" name="Footer Placeholder 5"/>
          <p:cNvSpPr>
            <a:spLocks noGrp="1"/>
          </p:cNvSpPr>
          <p:nvPr>
            <p:ph type="ftr" sz="quarter" idx="11"/>
          </p:nvPr>
        </p:nvSpPr>
        <p:spPr>
          <a:xfrm>
            <a:off x="2103621" y="6375679"/>
            <a:ext cx="3482178" cy="345796"/>
          </a:xfrm>
        </p:spPr>
        <p:txBody>
          <a:bodyPr/>
          <a:lstStyle/>
          <a:p>
            <a:endParaRPr lang="ru-RU"/>
          </a:p>
        </p:txBody>
      </p:sp>
      <p:sp>
        <p:nvSpPr>
          <p:cNvPr id="7" name="Slide Number Placeholder 6"/>
          <p:cNvSpPr>
            <a:spLocks noGrp="1"/>
          </p:cNvSpPr>
          <p:nvPr>
            <p:ph type="sldNum" sz="quarter" idx="12"/>
          </p:nvPr>
        </p:nvSpPr>
        <p:spPr>
          <a:xfrm>
            <a:off x="5687568" y="6375679"/>
            <a:ext cx="1234440" cy="345796"/>
          </a:xfrm>
        </p:spPr>
        <p:txBody>
          <a:bodyPr/>
          <a:lstStyle/>
          <a:p>
            <a:fld id="{F39EF450-4E62-4240-B21C-152DCECF9868}" type="slidenum">
              <a:rPr lang="ru-RU" smtClean="0"/>
              <a:t>‹#›</a:t>
            </a:fld>
            <a:endParaRPr lang="ru-RU"/>
          </a:p>
        </p:txBody>
      </p:sp>
    </p:spTree>
    <p:extLst>
      <p:ext uri="{BB962C8B-B14F-4D97-AF65-F5344CB8AC3E}">
        <p14:creationId xmlns:p14="http://schemas.microsoft.com/office/powerpoint/2010/main" val="369561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9B0F2A7-9333-424F-89B3-53FFD8E02591}" type="datetimeFigureOut">
              <a:rPr lang="ru-RU" smtClean="0"/>
              <a:t>10.06.2021</a:t>
            </a:fld>
            <a:endParaRPr lang="ru-R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39EF450-4E62-4240-B21C-152DCECF9868}" type="slidenum">
              <a:rPr lang="ru-RU" smtClean="0"/>
              <a:t>‹#›</a:t>
            </a:fld>
            <a:endParaRPr lang="ru-RU"/>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0480501"/>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prom.ua/p626956150-derevyannaya-pryamougolnaya-besedka.html" TargetMode="External"/><Relationship Id="rId2" Type="http://schemas.openxmlformats.org/officeDocument/2006/relationships/hyperlink" Target="https://prom.ua/p1376914188-besedka-derevyannaya-pryamougolnaya.html" TargetMode="External"/><Relationship Id="rId1" Type="http://schemas.openxmlformats.org/officeDocument/2006/relationships/slideLayout" Target="../slideLayouts/slideLayout2.xml"/><Relationship Id="rId6" Type="http://schemas.openxmlformats.org/officeDocument/2006/relationships/hyperlink" Target="https://prom.ua/p96620813-besedka-altanka.html?utm_campaign=retargeting&amp;utm_source=rtbhousempcpa&amp;category_ids=12506&amp;utm_medium=cpc&amp;utm_term=None" TargetMode="External"/><Relationship Id="rId5" Type="http://schemas.openxmlformats.org/officeDocument/2006/relationships/hyperlink" Target="https://prom.ua/p1175056003-vosmiugolnaya-derevyannaya-besedka.html" TargetMode="External"/><Relationship Id="rId4" Type="http://schemas.openxmlformats.org/officeDocument/2006/relationships/hyperlink" Target="https://prom.ua/p1376852964-derevyannaya-pryamougolnaya-besedka.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D62187-CB90-4A34-8541-5453E8E464EF}"/>
              </a:ext>
            </a:extLst>
          </p:cNvPr>
          <p:cNvSpPr>
            <a:spLocks noGrp="1"/>
          </p:cNvSpPr>
          <p:nvPr>
            <p:ph type="ctrTitle"/>
          </p:nvPr>
        </p:nvSpPr>
        <p:spPr/>
        <p:txBody>
          <a:bodyPr/>
          <a:lstStyle/>
          <a:p>
            <a:r>
              <a:rPr lang="uk-UA" dirty="0"/>
              <a:t>Альтанка взаємодії</a:t>
            </a:r>
            <a:endParaRPr lang="ru-RU" dirty="0"/>
          </a:p>
        </p:txBody>
      </p:sp>
      <p:sp>
        <p:nvSpPr>
          <p:cNvPr id="3" name="Подзаголовок 2">
            <a:extLst>
              <a:ext uri="{FF2B5EF4-FFF2-40B4-BE49-F238E27FC236}">
                <a16:creationId xmlns:a16="http://schemas.microsoft.com/office/drawing/2014/main" id="{DF6DB4AF-600F-4D6F-AC8B-4C8E2C59D5F8}"/>
              </a:ext>
            </a:extLst>
          </p:cNvPr>
          <p:cNvSpPr>
            <a:spLocks noGrp="1"/>
          </p:cNvSpPr>
          <p:nvPr>
            <p:ph type="subTitle" idx="1"/>
          </p:nvPr>
        </p:nvSpPr>
        <p:spPr>
          <a:xfrm>
            <a:off x="1963024" y="5979196"/>
            <a:ext cx="8758106" cy="742279"/>
          </a:xfrm>
        </p:spPr>
        <p:txBody>
          <a:bodyPr>
            <a:normAutofit/>
          </a:bodyPr>
          <a:lstStyle/>
          <a:p>
            <a:r>
              <a:rPr lang="uk-UA" dirty="0"/>
              <a:t>Автор проекту: Брисенко Ганна Олексіївна</a:t>
            </a:r>
          </a:p>
        </p:txBody>
      </p:sp>
    </p:spTree>
    <p:extLst>
      <p:ext uri="{BB962C8B-B14F-4D97-AF65-F5344CB8AC3E}">
        <p14:creationId xmlns:p14="http://schemas.microsoft.com/office/powerpoint/2010/main" val="363134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24763-784B-444D-A637-558559CD754A}"/>
              </a:ext>
            </a:extLst>
          </p:cNvPr>
          <p:cNvSpPr>
            <a:spLocks noGrp="1"/>
          </p:cNvSpPr>
          <p:nvPr>
            <p:ph type="title"/>
          </p:nvPr>
        </p:nvSpPr>
        <p:spPr/>
        <p:txBody>
          <a:bodyPr>
            <a:noAutofit/>
          </a:bodyPr>
          <a:lstStyle/>
          <a:p>
            <a:r>
              <a:rPr lang="uk-UA" sz="3600" dirty="0"/>
              <a:t>Адреса реалізації </a:t>
            </a:r>
            <a:r>
              <a:rPr lang="uk-UA" sz="3600" dirty="0" err="1"/>
              <a:t>проЄкту</a:t>
            </a:r>
            <a:r>
              <a:rPr lang="uk-UA" sz="3600" dirty="0"/>
              <a:t>: </a:t>
            </a:r>
            <a:br>
              <a:rPr lang="uk-UA" sz="3600" dirty="0"/>
            </a:br>
            <a:r>
              <a:rPr lang="uk-UA" sz="3600" dirty="0"/>
              <a:t>в</a:t>
            </a:r>
            <a:r>
              <a:rPr lang="ru-RU" sz="3600" dirty="0"/>
              <a:t>ул. </a:t>
            </a:r>
            <a:r>
              <a:rPr lang="ru-RU" sz="3600" dirty="0" err="1"/>
              <a:t>Козацька</a:t>
            </a:r>
            <a:r>
              <a:rPr lang="ru-RU" sz="3600" dirty="0"/>
              <a:t>, буд. 50, м. </a:t>
            </a:r>
            <a:r>
              <a:rPr lang="ru-RU" sz="3600" dirty="0" err="1"/>
              <a:t>Дружківка</a:t>
            </a:r>
            <a:r>
              <a:rPr lang="ru-RU" sz="3600" dirty="0"/>
              <a:t> , </a:t>
            </a:r>
            <a:r>
              <a:rPr lang="ru-RU" sz="3600" dirty="0" err="1"/>
              <a:t>Донецька</a:t>
            </a:r>
            <a:r>
              <a:rPr lang="ru-RU" sz="3600" dirty="0"/>
              <a:t> область.</a:t>
            </a:r>
            <a:endParaRPr lang="ru-RU" sz="3200" dirty="0"/>
          </a:p>
        </p:txBody>
      </p:sp>
      <p:sp>
        <p:nvSpPr>
          <p:cNvPr id="3" name="Объект 2">
            <a:extLst>
              <a:ext uri="{FF2B5EF4-FFF2-40B4-BE49-F238E27FC236}">
                <a16:creationId xmlns:a16="http://schemas.microsoft.com/office/drawing/2014/main" id="{FF7F6025-132C-469B-B9FB-45E8BA271B4C}"/>
              </a:ext>
            </a:extLst>
          </p:cNvPr>
          <p:cNvSpPr>
            <a:spLocks noGrp="1"/>
          </p:cNvSpPr>
          <p:nvPr>
            <p:ph idx="1"/>
          </p:nvPr>
        </p:nvSpPr>
        <p:spPr>
          <a:xfrm>
            <a:off x="1327179" y="2344723"/>
            <a:ext cx="3420990" cy="3593591"/>
          </a:xfrm>
        </p:spPr>
        <p:txBody>
          <a:bodyPr>
            <a:normAutofit/>
          </a:bodyPr>
          <a:lstStyle/>
          <a:p>
            <a:pPr marL="0" indent="0" algn="ctr">
              <a:buNone/>
            </a:pPr>
            <a:r>
              <a:rPr lang="uk-UA" dirty="0"/>
              <a:t>Наш дитячий садок має дуже вдале географічне розташування, саме тому альтанка взаємодії дозволить втілити у життя безліч </a:t>
            </a:r>
            <a:r>
              <a:rPr lang="uk-UA" dirty="0" err="1"/>
              <a:t>проєктів</a:t>
            </a:r>
            <a:r>
              <a:rPr lang="uk-UA" dirty="0"/>
              <a:t>, спрямованих на дитячий розвиток та на професійний зріст педагогічного колективу дошкільних закладів міста.</a:t>
            </a:r>
            <a:endParaRPr lang="ru-RU" dirty="0"/>
          </a:p>
        </p:txBody>
      </p:sp>
      <p:pic>
        <p:nvPicPr>
          <p:cNvPr id="8" name="Рисунок 7">
            <a:extLst>
              <a:ext uri="{FF2B5EF4-FFF2-40B4-BE49-F238E27FC236}">
                <a16:creationId xmlns:a16="http://schemas.microsoft.com/office/drawing/2014/main" id="{C90E41F2-4112-4E30-9248-6622F3AF6E1F}"/>
              </a:ext>
            </a:extLst>
          </p:cNvPr>
          <p:cNvPicPr>
            <a:picLocks noChangeAspect="1"/>
          </p:cNvPicPr>
          <p:nvPr/>
        </p:nvPicPr>
        <p:blipFill>
          <a:blip r:embed="rId2"/>
          <a:stretch>
            <a:fillRect/>
          </a:stretch>
        </p:blipFill>
        <p:spPr>
          <a:xfrm>
            <a:off x="5469214" y="2403788"/>
            <a:ext cx="5471108" cy="33580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1694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4F5B3C-3393-42EA-9981-F58531C40956}"/>
              </a:ext>
            </a:extLst>
          </p:cNvPr>
          <p:cNvSpPr>
            <a:spLocks noGrp="1"/>
          </p:cNvSpPr>
          <p:nvPr>
            <p:ph type="title"/>
          </p:nvPr>
        </p:nvSpPr>
        <p:spPr/>
        <p:txBody>
          <a:bodyPr/>
          <a:lstStyle/>
          <a:p>
            <a:r>
              <a:rPr lang="uk-UA" dirty="0"/>
              <a:t>Опис проекту</a:t>
            </a:r>
            <a:endParaRPr lang="ru-RU" dirty="0"/>
          </a:p>
        </p:txBody>
      </p:sp>
      <p:sp>
        <p:nvSpPr>
          <p:cNvPr id="3" name="Объект 2">
            <a:extLst>
              <a:ext uri="{FF2B5EF4-FFF2-40B4-BE49-F238E27FC236}">
                <a16:creationId xmlns:a16="http://schemas.microsoft.com/office/drawing/2014/main" id="{D07F95AB-0F25-49FD-AFDF-B6D1650E26CE}"/>
              </a:ext>
            </a:extLst>
          </p:cNvPr>
          <p:cNvSpPr>
            <a:spLocks noGrp="1"/>
          </p:cNvSpPr>
          <p:nvPr>
            <p:ph idx="1"/>
          </p:nvPr>
        </p:nvSpPr>
        <p:spPr>
          <a:xfrm>
            <a:off x="1251678" y="1069598"/>
            <a:ext cx="10178322" cy="2160163"/>
          </a:xfrm>
        </p:spPr>
        <p:txBody>
          <a:bodyPr>
            <a:normAutofit/>
          </a:bodyPr>
          <a:lstStyle/>
          <a:p>
            <a:pPr marL="0" indent="0" algn="just">
              <a:buNone/>
            </a:pPr>
            <a:r>
              <a:rPr lang="uk-UA" sz="1600" dirty="0"/>
              <a:t>Усесторонній розвиток дітей – це невід’ємна частина виховного процесу. Але через карантинні умови, нажаль, вихователі дитячих садочків вимушені відкладати окремі заняття, пов’язані з роботою в замкненому приміщенні, на більш пізній строк, віддаючи перевагу прогулянкам на свіжому повітрі за умови гарної погоди. Але, як нам всім відомо, добре те, що зроблено своєчасно. Розвиток дітей неможливо призупинити та повернутися до нього після усунення карантинних вимог. </a:t>
            </a:r>
          </a:p>
          <a:p>
            <a:pPr marL="0" indent="0" algn="just">
              <a:buNone/>
            </a:pPr>
            <a:r>
              <a:rPr lang="uk-UA" sz="1600" b="1" dirty="0"/>
              <a:t>Альтанка, розташована на території садочка, стане у пригоді всім учасникам виховного процесу: дітям, вихователям, батькам.</a:t>
            </a:r>
            <a:r>
              <a:rPr lang="en-US" sz="1600" b="1" dirty="0"/>
              <a:t> </a:t>
            </a:r>
            <a:r>
              <a:rPr lang="uk-UA" sz="1600" b="1" dirty="0"/>
              <a:t>Реалізація проекту узгоджена з керівництвом дошкільної установи.</a:t>
            </a:r>
          </a:p>
        </p:txBody>
      </p:sp>
      <p:sp>
        <p:nvSpPr>
          <p:cNvPr id="4" name="Объект 2">
            <a:extLst>
              <a:ext uri="{FF2B5EF4-FFF2-40B4-BE49-F238E27FC236}">
                <a16:creationId xmlns:a16="http://schemas.microsoft.com/office/drawing/2014/main" id="{61BEC3C7-B05A-4066-A6F0-80C82ABD3E31}"/>
              </a:ext>
            </a:extLst>
          </p:cNvPr>
          <p:cNvSpPr txBox="1">
            <a:spLocks/>
          </p:cNvSpPr>
          <p:nvPr/>
        </p:nvSpPr>
        <p:spPr>
          <a:xfrm>
            <a:off x="1251678" y="3186688"/>
            <a:ext cx="10178322" cy="35935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just">
              <a:buFont typeface="Arial" panose="020B0604020202020204" pitchFamily="34" charset="0"/>
              <a:buNone/>
            </a:pPr>
            <a:r>
              <a:rPr lang="uk-UA" sz="1600" b="1" dirty="0"/>
              <a:t>З появою альтанки взаємодії стануть доступними:</a:t>
            </a:r>
          </a:p>
          <a:p>
            <a:pPr algn="just"/>
            <a:r>
              <a:rPr lang="uk-UA" sz="1600" dirty="0"/>
              <a:t>Заняття з розвитку мовлення, читання, математичні вправи, заняття з малювання, писемності, завдання на розвиток логічного мислення згідно навчального плану;</a:t>
            </a:r>
          </a:p>
          <a:p>
            <a:pPr algn="just"/>
            <a:r>
              <a:rPr lang="uk-UA" sz="1600" dirty="0"/>
              <a:t>Проведення спостережень, наукових досліджень навколишньої природи;</a:t>
            </a:r>
          </a:p>
          <a:p>
            <a:pPr algn="just"/>
            <a:r>
              <a:rPr lang="uk-UA" sz="1600" dirty="0"/>
              <a:t>Проведення батьківських зборів за умови дотримання карантинних вимог;</a:t>
            </a:r>
          </a:p>
          <a:p>
            <a:pPr algn="just"/>
            <a:r>
              <a:rPr lang="uk-UA" sz="1600" dirty="0"/>
              <a:t>Проведення індивідуальних занять з дітьми з особливими потребами, дітьми – інвалідами, з дітьми, які мають вади розвитку мовлення;</a:t>
            </a:r>
          </a:p>
          <a:p>
            <a:pPr algn="just"/>
            <a:r>
              <a:rPr lang="uk-UA" sz="1600" dirty="0"/>
              <a:t>Проведення організованих заходів</a:t>
            </a:r>
            <a:r>
              <a:rPr lang="ru-RU" sz="1600" dirty="0"/>
              <a:t> для «</a:t>
            </a:r>
            <a:r>
              <a:rPr lang="uk-UA" sz="1600" dirty="0"/>
              <a:t>особливих</a:t>
            </a:r>
            <a:r>
              <a:rPr lang="ru-RU" sz="1600" dirty="0"/>
              <a:t>» </a:t>
            </a:r>
            <a:r>
              <a:rPr lang="uk-UA" sz="1600" dirty="0"/>
              <a:t>дітей</a:t>
            </a:r>
            <a:r>
              <a:rPr lang="ru-RU" sz="1600" dirty="0"/>
              <a:t> </a:t>
            </a:r>
            <a:r>
              <a:rPr lang="uk-UA" sz="1600" dirty="0"/>
              <a:t>міста;</a:t>
            </a:r>
          </a:p>
          <a:p>
            <a:pPr algn="just"/>
            <a:r>
              <a:rPr lang="uk-UA" sz="1600" dirty="0"/>
              <a:t>Методичні збори педагогів з представниками інших навчальних закладів та обмін професійним досвідом;</a:t>
            </a:r>
          </a:p>
          <a:p>
            <a:pPr algn="just"/>
            <a:r>
              <a:rPr lang="uk-UA" sz="1600" dirty="0"/>
              <a:t>Індивідуальні й колективні консультації батьків з психологом, логопедом, методистом, а також завідуючою дитячого садочка за умови дотримання карантинних вимог.</a:t>
            </a:r>
          </a:p>
        </p:txBody>
      </p:sp>
    </p:spTree>
    <p:extLst>
      <p:ext uri="{BB962C8B-B14F-4D97-AF65-F5344CB8AC3E}">
        <p14:creationId xmlns:p14="http://schemas.microsoft.com/office/powerpoint/2010/main" val="278222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752A61-14B0-4B0C-A2DE-68CD4EF4BB26}"/>
              </a:ext>
            </a:extLst>
          </p:cNvPr>
          <p:cNvSpPr>
            <a:spLocks noGrp="1"/>
          </p:cNvSpPr>
          <p:nvPr>
            <p:ph type="title"/>
          </p:nvPr>
        </p:nvSpPr>
        <p:spPr/>
        <p:txBody>
          <a:bodyPr/>
          <a:lstStyle/>
          <a:p>
            <a:r>
              <a:rPr lang="uk-UA" dirty="0"/>
              <a:t>Основні цілі </a:t>
            </a:r>
            <a:r>
              <a:rPr lang="uk-UA" dirty="0" err="1"/>
              <a:t>проЄкту</a:t>
            </a:r>
            <a:endParaRPr lang="ru-RU" dirty="0"/>
          </a:p>
        </p:txBody>
      </p:sp>
      <p:sp>
        <p:nvSpPr>
          <p:cNvPr id="3" name="Объект 2">
            <a:extLst>
              <a:ext uri="{FF2B5EF4-FFF2-40B4-BE49-F238E27FC236}">
                <a16:creationId xmlns:a16="http://schemas.microsoft.com/office/drawing/2014/main" id="{A16AAA55-B5D3-4AFD-844C-E9AC444DCA3E}"/>
              </a:ext>
            </a:extLst>
          </p:cNvPr>
          <p:cNvSpPr>
            <a:spLocks noGrp="1"/>
          </p:cNvSpPr>
          <p:nvPr>
            <p:ph idx="1"/>
          </p:nvPr>
        </p:nvSpPr>
        <p:spPr/>
        <p:txBody>
          <a:bodyPr>
            <a:normAutofit/>
          </a:bodyPr>
          <a:lstStyle/>
          <a:p>
            <a:pPr algn="just"/>
            <a:r>
              <a:rPr lang="uk-UA" sz="2400" dirty="0"/>
              <a:t>Своєчасний та комплексний розвиток дітей дошкільного віку;</a:t>
            </a:r>
          </a:p>
          <a:p>
            <a:pPr algn="just"/>
            <a:r>
              <a:rPr lang="uk-UA" sz="2400" dirty="0"/>
              <a:t>Допомога дітям, постраждалим в наслідок АТО, дітям з особливими потребами та дітям-інвалідам;</a:t>
            </a:r>
          </a:p>
          <a:p>
            <a:pPr algn="just"/>
            <a:r>
              <a:rPr lang="uk-UA" sz="2400" dirty="0"/>
              <a:t>Організація дитячого дозвілля;</a:t>
            </a:r>
          </a:p>
          <a:p>
            <a:pPr algn="just"/>
            <a:r>
              <a:rPr lang="uk-UA" sz="2400" dirty="0"/>
              <a:t>Вирішення індивідуальних та колективних питань між батьками, педагогами, членами адміністрації закладу за умови дотримання карантинних вимог.</a:t>
            </a:r>
          </a:p>
        </p:txBody>
      </p:sp>
    </p:spTree>
    <p:extLst>
      <p:ext uri="{BB962C8B-B14F-4D97-AF65-F5344CB8AC3E}">
        <p14:creationId xmlns:p14="http://schemas.microsoft.com/office/powerpoint/2010/main" val="11562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AEFB21-4613-4F27-B39D-9B49604A87D6}"/>
              </a:ext>
            </a:extLst>
          </p:cNvPr>
          <p:cNvSpPr>
            <a:spLocks noGrp="1"/>
          </p:cNvSpPr>
          <p:nvPr>
            <p:ph type="title"/>
          </p:nvPr>
        </p:nvSpPr>
        <p:spPr/>
        <p:txBody>
          <a:bodyPr/>
          <a:lstStyle/>
          <a:p>
            <a:r>
              <a:rPr lang="uk-UA" dirty="0"/>
              <a:t>Розташування альтанки</a:t>
            </a:r>
            <a:endParaRPr lang="ru-RU" dirty="0"/>
          </a:p>
        </p:txBody>
      </p:sp>
      <p:sp>
        <p:nvSpPr>
          <p:cNvPr id="3" name="Объект 2">
            <a:extLst>
              <a:ext uri="{FF2B5EF4-FFF2-40B4-BE49-F238E27FC236}">
                <a16:creationId xmlns:a16="http://schemas.microsoft.com/office/drawing/2014/main" id="{A3D8205D-80E1-4B30-8C1A-C243B72B4D64}"/>
              </a:ext>
            </a:extLst>
          </p:cNvPr>
          <p:cNvSpPr>
            <a:spLocks noGrp="1"/>
          </p:cNvSpPr>
          <p:nvPr>
            <p:ph idx="1"/>
          </p:nvPr>
        </p:nvSpPr>
        <p:spPr>
          <a:xfrm>
            <a:off x="1553680" y="1677799"/>
            <a:ext cx="9876319" cy="1996579"/>
          </a:xfrm>
        </p:spPr>
        <p:txBody>
          <a:bodyPr>
            <a:normAutofit fontScale="92500" lnSpcReduction="20000"/>
          </a:bodyPr>
          <a:lstStyle/>
          <a:p>
            <a:pPr marL="0" indent="0" algn="ctr">
              <a:buNone/>
            </a:pPr>
            <a:r>
              <a:rPr lang="uk-UA" dirty="0"/>
              <a:t>Неподалік від входу у дитячий садок мається чудова ділянка для розташування альтанки (8х10 м). В умовах карантину така локація є дуже вдалою, бо відвідувачам нашого закладу потрібно буде зробити всього декілька кроків щоб опинитися на вказаному місці. Водночас розташування альтанки буде дещо усамітнене від грального майданчика, тому це дає змогу проводити в ній індивідуальні зустрічі, не заважаючи дозвіллю дітей суміжної групи. Затишок, який створюють оточуючі дерева, сприятиме навчально-виховній діяльності та роботі спеціалістів вузького профілю.</a:t>
            </a:r>
            <a:endParaRPr lang="ru-RU" dirty="0"/>
          </a:p>
        </p:txBody>
      </p:sp>
      <p:pic>
        <p:nvPicPr>
          <p:cNvPr id="5" name="Рисунок 4">
            <a:extLst>
              <a:ext uri="{FF2B5EF4-FFF2-40B4-BE49-F238E27FC236}">
                <a16:creationId xmlns:a16="http://schemas.microsoft.com/office/drawing/2014/main" id="{C28D778D-398A-4C73-BD2F-FCC247E7D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677" y="3734513"/>
            <a:ext cx="3294076" cy="2470557"/>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pic>
        <p:nvPicPr>
          <p:cNvPr id="7" name="Рисунок 6">
            <a:extLst>
              <a:ext uri="{FF2B5EF4-FFF2-40B4-BE49-F238E27FC236}">
                <a16:creationId xmlns:a16="http://schemas.microsoft.com/office/drawing/2014/main" id="{6861F24D-C2F6-48B1-A2D0-76D8AFE5B1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7294" y="4005059"/>
            <a:ext cx="3294075" cy="2470556"/>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pic>
        <p:nvPicPr>
          <p:cNvPr id="9" name="Рисунок 8">
            <a:extLst>
              <a:ext uri="{FF2B5EF4-FFF2-40B4-BE49-F238E27FC236}">
                <a16:creationId xmlns:a16="http://schemas.microsoft.com/office/drawing/2014/main" id="{8FC2D21B-58BE-4534-9A21-8FE143C2C4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2910" y="3734514"/>
            <a:ext cx="3294075" cy="2470556"/>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89523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58900B-6546-4DD8-88E1-31B813EEC24C}"/>
              </a:ext>
            </a:extLst>
          </p:cNvPr>
          <p:cNvSpPr>
            <a:spLocks noGrp="1"/>
          </p:cNvSpPr>
          <p:nvPr>
            <p:ph type="title"/>
          </p:nvPr>
        </p:nvSpPr>
        <p:spPr/>
        <p:txBody>
          <a:bodyPr/>
          <a:lstStyle/>
          <a:p>
            <a:r>
              <a:rPr lang="uk-UA" dirty="0"/>
              <a:t>Макет альтанки</a:t>
            </a:r>
            <a:endParaRPr lang="ru-RU" dirty="0"/>
          </a:p>
        </p:txBody>
      </p:sp>
      <p:sp>
        <p:nvSpPr>
          <p:cNvPr id="3" name="Объект 2">
            <a:extLst>
              <a:ext uri="{FF2B5EF4-FFF2-40B4-BE49-F238E27FC236}">
                <a16:creationId xmlns:a16="http://schemas.microsoft.com/office/drawing/2014/main" id="{15FAB868-686B-464E-BA1C-714D532D283D}"/>
              </a:ext>
            </a:extLst>
          </p:cNvPr>
          <p:cNvSpPr>
            <a:spLocks noGrp="1"/>
          </p:cNvSpPr>
          <p:nvPr>
            <p:ph idx="1"/>
          </p:nvPr>
        </p:nvSpPr>
        <p:spPr>
          <a:xfrm>
            <a:off x="7714697" y="4572910"/>
            <a:ext cx="3853721" cy="1131451"/>
          </a:xfrm>
        </p:spPr>
        <p:txBody>
          <a:bodyPr>
            <a:noAutofit/>
          </a:bodyPr>
          <a:lstStyle/>
          <a:p>
            <a:pPr marL="0" indent="0">
              <a:buNone/>
            </a:pPr>
            <a:r>
              <a:rPr lang="uk-UA" sz="1600" dirty="0"/>
              <a:t>Приблизна площа альтанки – 10 м². </a:t>
            </a:r>
          </a:p>
          <a:p>
            <a:pPr marL="0" indent="0">
              <a:buNone/>
            </a:pPr>
            <a:r>
              <a:rPr lang="uk-UA" sz="1600" dirty="0"/>
              <a:t>Геометрична форма не має принципового значення, але спостереження показали, що прямокутні альтанки дещо дешевші, ніж 6-8-гранні.</a:t>
            </a:r>
            <a:endParaRPr lang="ru-RU" sz="1600" dirty="0"/>
          </a:p>
        </p:txBody>
      </p:sp>
      <p:pic>
        <p:nvPicPr>
          <p:cNvPr id="1026" name="Picture 2" descr="Деревянные беседки от Tercom – отличный уголок для отдыха на даче! - Весь  Харьков">
            <a:extLst>
              <a:ext uri="{FF2B5EF4-FFF2-40B4-BE49-F238E27FC236}">
                <a16:creationId xmlns:a16="http://schemas.microsoft.com/office/drawing/2014/main" id="{DD0317F0-EE46-4564-BDED-576F7C0FE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638" y="3103647"/>
            <a:ext cx="2940691" cy="2923726"/>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32DEB488-0DD8-4555-AE76-9089F3150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698" y="1874516"/>
            <a:ext cx="3459438" cy="2596110"/>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
        <p:nvSpPr>
          <p:cNvPr id="9" name="Объект 2">
            <a:extLst>
              <a:ext uri="{FF2B5EF4-FFF2-40B4-BE49-F238E27FC236}">
                <a16:creationId xmlns:a16="http://schemas.microsoft.com/office/drawing/2014/main" id="{B15D8BAA-B246-4AB6-BE38-C32EB234280E}"/>
              </a:ext>
            </a:extLst>
          </p:cNvPr>
          <p:cNvSpPr txBox="1">
            <a:spLocks/>
          </p:cNvSpPr>
          <p:nvPr/>
        </p:nvSpPr>
        <p:spPr>
          <a:xfrm>
            <a:off x="1379638" y="1782237"/>
            <a:ext cx="6017218" cy="122913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uk-UA" sz="1900" dirty="0"/>
              <a:t>Споруда повинна бути оснащена підлогою, вмонтованими місцями для сидіння, а також столом (пересувним або вмонтованим). Матеріал виготовлення – дерево або пресовані панелі з пиломатеріалів в комбінації з металевими елементами, що створюють каркас споруди.</a:t>
            </a:r>
          </a:p>
        </p:txBody>
      </p:sp>
      <p:pic>
        <p:nvPicPr>
          <p:cNvPr id="10" name="Рисунок 9">
            <a:extLst>
              <a:ext uri="{FF2B5EF4-FFF2-40B4-BE49-F238E27FC236}">
                <a16:creationId xmlns:a16="http://schemas.microsoft.com/office/drawing/2014/main" id="{A579E0CB-CFBC-4D99-BFBB-AA67B52D9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405" y="3103647"/>
            <a:ext cx="3020216" cy="2938526"/>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650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354261-8DAC-46AA-8D0B-A90A197BB69C}"/>
              </a:ext>
            </a:extLst>
          </p:cNvPr>
          <p:cNvSpPr>
            <a:spLocks noGrp="1"/>
          </p:cNvSpPr>
          <p:nvPr>
            <p:ph type="title"/>
          </p:nvPr>
        </p:nvSpPr>
        <p:spPr/>
        <p:txBody>
          <a:bodyPr/>
          <a:lstStyle/>
          <a:p>
            <a:r>
              <a:rPr lang="ru-RU" dirty="0"/>
              <a:t>Ф</a:t>
            </a:r>
            <a:r>
              <a:rPr lang="uk-UA" dirty="0"/>
              <a:t>і</a:t>
            </a:r>
            <a:r>
              <a:rPr lang="ru-RU" dirty="0" err="1"/>
              <a:t>нансова</a:t>
            </a:r>
            <a:r>
              <a:rPr lang="ru-RU" dirty="0"/>
              <a:t> </a:t>
            </a:r>
            <a:r>
              <a:rPr lang="uk-UA" dirty="0"/>
              <a:t>складова</a:t>
            </a:r>
          </a:p>
        </p:txBody>
      </p:sp>
      <p:sp>
        <p:nvSpPr>
          <p:cNvPr id="3" name="Объект 2">
            <a:extLst>
              <a:ext uri="{FF2B5EF4-FFF2-40B4-BE49-F238E27FC236}">
                <a16:creationId xmlns:a16="http://schemas.microsoft.com/office/drawing/2014/main" id="{152E6B2A-7400-486B-9C39-17E6EAC16542}"/>
              </a:ext>
            </a:extLst>
          </p:cNvPr>
          <p:cNvSpPr>
            <a:spLocks noGrp="1"/>
          </p:cNvSpPr>
          <p:nvPr>
            <p:ph idx="1"/>
          </p:nvPr>
        </p:nvSpPr>
        <p:spPr>
          <a:xfrm>
            <a:off x="1251678" y="1342239"/>
            <a:ext cx="10178322" cy="4537353"/>
          </a:xfrm>
        </p:spPr>
        <p:txBody>
          <a:bodyPr>
            <a:normAutofit fontScale="70000" lnSpcReduction="20000"/>
          </a:bodyPr>
          <a:lstStyle/>
          <a:p>
            <a:pPr algn="just"/>
            <a:r>
              <a:rPr lang="uk-UA" dirty="0"/>
              <a:t>Моніторинг ринку за допомогою мережі інтернет показав, що подібна альтанка коштуватиме близько 40 000 грн. </a:t>
            </a:r>
          </a:p>
          <a:p>
            <a:pPr marL="0" indent="0" algn="just">
              <a:buNone/>
            </a:pPr>
            <a:r>
              <a:rPr lang="uk-UA" dirty="0"/>
              <a:t>	</a:t>
            </a:r>
            <a:r>
              <a:rPr lang="en-US" sz="1400" dirty="0">
                <a:hlinkClick r:id="rId2"/>
              </a:rPr>
              <a:t>https://prom.ua/p1376914188-besedka-derevyannaya-pryamougolnaya.html</a:t>
            </a:r>
            <a:r>
              <a:rPr lang="en-US" sz="1400" dirty="0"/>
              <a:t>?</a:t>
            </a:r>
            <a:r>
              <a:rPr lang="ru-RU" sz="1400" dirty="0"/>
              <a:t> </a:t>
            </a:r>
          </a:p>
          <a:p>
            <a:pPr marL="0" indent="0" algn="just">
              <a:buNone/>
            </a:pPr>
            <a:r>
              <a:rPr lang="uk-UA" sz="1400" dirty="0"/>
              <a:t>	</a:t>
            </a:r>
            <a:r>
              <a:rPr lang="en-US" sz="1400" dirty="0">
                <a:hlinkClick r:id="rId3"/>
              </a:rPr>
              <a:t>https://prom.ua/p626956150-derevyannaya-pryamougolnaya-besedka.html</a:t>
            </a:r>
            <a:r>
              <a:rPr lang="en-US" sz="1400" dirty="0"/>
              <a:t>?</a:t>
            </a:r>
            <a:endParaRPr lang="ru-RU" sz="1400" dirty="0"/>
          </a:p>
          <a:p>
            <a:pPr marL="0" indent="0" algn="just">
              <a:buNone/>
            </a:pPr>
            <a:r>
              <a:rPr lang="uk-UA" sz="1400" dirty="0"/>
              <a:t>	</a:t>
            </a:r>
            <a:r>
              <a:rPr lang="en-US" sz="1400" dirty="0">
                <a:hlinkClick r:id="rId4"/>
              </a:rPr>
              <a:t>https://prom.ua/p1376852964-derevyannaya-pryamougolnaya-besedka.html</a:t>
            </a:r>
            <a:r>
              <a:rPr lang="en-US" sz="1400" dirty="0"/>
              <a:t>?</a:t>
            </a:r>
            <a:endParaRPr lang="ru-RU" sz="1400" dirty="0"/>
          </a:p>
          <a:p>
            <a:pPr marL="0" indent="0" algn="just">
              <a:buNone/>
            </a:pPr>
            <a:r>
              <a:rPr lang="uk-UA" sz="1400" dirty="0"/>
              <a:t>	</a:t>
            </a:r>
            <a:r>
              <a:rPr lang="en-US" sz="1400" dirty="0">
                <a:hlinkClick r:id="rId5"/>
              </a:rPr>
              <a:t>https://prom.ua/p1175056003-vosmiugolnaya-derevyannaya-besedka.html</a:t>
            </a:r>
            <a:r>
              <a:rPr lang="en-US" sz="1400" dirty="0"/>
              <a:t>?</a:t>
            </a:r>
            <a:endParaRPr lang="ru-RU" sz="1400" dirty="0"/>
          </a:p>
          <a:p>
            <a:pPr marL="0" indent="0" algn="just">
              <a:buNone/>
            </a:pPr>
            <a:r>
              <a:rPr lang="ru-RU" sz="1400" dirty="0"/>
              <a:t>	</a:t>
            </a:r>
            <a:r>
              <a:rPr lang="en-US" sz="1400" dirty="0">
                <a:hlinkClick r:id="rId6"/>
              </a:rPr>
              <a:t>https://prom.ua/p96620813-besedka-altanka.html?utm_campaign=retargeting&amp;utm_source=rtbhousempcpa&amp;category_ids=12506&amp;utm_medium=cpc&amp;utm_term=None</a:t>
            </a:r>
            <a:r>
              <a:rPr lang="ru-RU" sz="1400" dirty="0"/>
              <a:t> </a:t>
            </a:r>
            <a:endParaRPr lang="uk-UA" sz="1400" dirty="0"/>
          </a:p>
          <a:p>
            <a:pPr algn="just"/>
            <a:r>
              <a:rPr lang="uk-UA" dirty="0"/>
              <a:t>Додаткові витрати на доставку та монтаж складатимуть приблизно +20% від вартості споруди, що дорівнює 8 000 грн.</a:t>
            </a:r>
            <a:endParaRPr lang="ru-RU" dirty="0"/>
          </a:p>
          <a:p>
            <a:pPr algn="just"/>
            <a:r>
              <a:rPr lang="uk-UA" dirty="0"/>
              <a:t>Для установки альтанки стануть у пригоді також цементно-піщана суміш та щебінь (або шлак). Загалом витрати на матеріал для установки становитимуть приблизно 1 500 грн.</a:t>
            </a:r>
          </a:p>
          <a:p>
            <a:pPr marL="0" indent="0" algn="just">
              <a:buNone/>
            </a:pPr>
            <a:r>
              <a:rPr lang="uk-UA" sz="2900" b="1" dirty="0"/>
              <a:t>Загалом вартість </a:t>
            </a:r>
            <a:r>
              <a:rPr lang="uk-UA" sz="2900" b="1" dirty="0" err="1"/>
              <a:t>проєкту</a:t>
            </a:r>
            <a:r>
              <a:rPr lang="uk-UA" sz="2900" b="1" dirty="0"/>
              <a:t> «Альтанка взаємодії» становить близько 50 000 грн.</a:t>
            </a:r>
          </a:p>
          <a:p>
            <a:pPr marL="0" indent="0" algn="just">
              <a:buNone/>
            </a:pPr>
            <a:endParaRPr lang="uk-UA" dirty="0"/>
          </a:p>
          <a:p>
            <a:pPr marL="0" indent="0" algn="just">
              <a:buNone/>
            </a:pPr>
            <a:r>
              <a:rPr lang="uk-UA" sz="2900" b="1" dirty="0"/>
              <a:t>Власний внесок:</a:t>
            </a:r>
            <a:r>
              <a:rPr lang="uk-UA" dirty="0"/>
              <a:t> підготовка ділянки під альтанку залишається за батьками дитячої установи. </a:t>
            </a:r>
          </a:p>
          <a:p>
            <a:pPr marL="0" indent="0" algn="just">
              <a:buNone/>
            </a:pPr>
            <a:r>
              <a:rPr lang="uk-UA" dirty="0"/>
              <a:t>Якщо при регулюванні ціни можна поступитися </a:t>
            </a:r>
            <a:r>
              <a:rPr lang="uk-UA" dirty="0" err="1"/>
              <a:t>покраскою</a:t>
            </a:r>
            <a:r>
              <a:rPr lang="uk-UA" dirty="0"/>
              <a:t> альтанки на користь </a:t>
            </a:r>
            <a:r>
              <a:rPr lang="uk-UA" dirty="0" err="1"/>
              <a:t>ії</a:t>
            </a:r>
            <a:r>
              <a:rPr lang="uk-UA" dirty="0"/>
              <a:t> розміру або інших складових чи якісних характеристик, батьки дітей дитячої установи згодні провести </a:t>
            </a:r>
            <a:r>
              <a:rPr lang="uk-UA" dirty="0" err="1"/>
              <a:t>покраску</a:t>
            </a:r>
            <a:r>
              <a:rPr lang="uk-UA" dirty="0"/>
              <a:t> за власний кошт та зусилля.</a:t>
            </a:r>
          </a:p>
        </p:txBody>
      </p:sp>
    </p:spTree>
    <p:extLst>
      <p:ext uri="{BB962C8B-B14F-4D97-AF65-F5344CB8AC3E}">
        <p14:creationId xmlns:p14="http://schemas.microsoft.com/office/powerpoint/2010/main" val="28056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E9DF5B-4819-425D-A6F6-66F5BC272147}"/>
              </a:ext>
            </a:extLst>
          </p:cNvPr>
          <p:cNvSpPr>
            <a:spLocks noGrp="1"/>
          </p:cNvSpPr>
          <p:nvPr>
            <p:ph type="title"/>
          </p:nvPr>
        </p:nvSpPr>
        <p:spPr>
          <a:xfrm>
            <a:off x="1251678" y="1845578"/>
            <a:ext cx="10178322" cy="750392"/>
          </a:xfrm>
        </p:spPr>
        <p:txBody>
          <a:bodyPr>
            <a:noAutofit/>
          </a:bodyPr>
          <a:lstStyle/>
          <a:p>
            <a:pPr algn="ctr"/>
            <a:r>
              <a:rPr lang="uk-UA" sz="4700" dirty="0"/>
              <a:t>Дитина — це необроблений алмаз,</a:t>
            </a:r>
          </a:p>
        </p:txBody>
      </p:sp>
      <p:sp>
        <p:nvSpPr>
          <p:cNvPr id="3" name="Объект 2">
            <a:extLst>
              <a:ext uri="{FF2B5EF4-FFF2-40B4-BE49-F238E27FC236}">
                <a16:creationId xmlns:a16="http://schemas.microsoft.com/office/drawing/2014/main" id="{A8996A3A-FD0E-4268-922C-5F3B7487E80B}"/>
              </a:ext>
            </a:extLst>
          </p:cNvPr>
          <p:cNvSpPr>
            <a:spLocks noGrp="1"/>
          </p:cNvSpPr>
          <p:nvPr>
            <p:ph idx="1"/>
          </p:nvPr>
        </p:nvSpPr>
        <p:spPr>
          <a:xfrm>
            <a:off x="1251678" y="2790185"/>
            <a:ext cx="10178322" cy="2403445"/>
          </a:xfrm>
        </p:spPr>
        <p:txBody>
          <a:bodyPr>
            <a:normAutofit/>
          </a:bodyPr>
          <a:lstStyle/>
          <a:p>
            <a:pPr marL="0" indent="0" algn="ctr">
              <a:buNone/>
            </a:pPr>
            <a:r>
              <a:rPr lang="uk-UA" sz="2800" dirty="0"/>
              <a:t>який в руках ювеліра здатний перетворитися в неповторний діамант, блискучий, чарівний, що дарує радість.</a:t>
            </a:r>
          </a:p>
        </p:txBody>
      </p:sp>
      <p:sp>
        <p:nvSpPr>
          <p:cNvPr id="4" name="Объект 2">
            <a:extLst>
              <a:ext uri="{FF2B5EF4-FFF2-40B4-BE49-F238E27FC236}">
                <a16:creationId xmlns:a16="http://schemas.microsoft.com/office/drawing/2014/main" id="{7189E844-9230-43E3-98B7-8ABB9E60CB6E}"/>
              </a:ext>
            </a:extLst>
          </p:cNvPr>
          <p:cNvSpPr txBox="1">
            <a:spLocks/>
          </p:cNvSpPr>
          <p:nvPr/>
        </p:nvSpPr>
        <p:spPr>
          <a:xfrm>
            <a:off x="1251678" y="5324082"/>
            <a:ext cx="10178322" cy="66273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uk-UA" sz="2800" dirty="0"/>
              <a:t>Дякую за увагу!</a:t>
            </a:r>
          </a:p>
        </p:txBody>
      </p:sp>
    </p:spTree>
    <p:extLst>
      <p:ext uri="{BB962C8B-B14F-4D97-AF65-F5344CB8AC3E}">
        <p14:creationId xmlns:p14="http://schemas.microsoft.com/office/powerpoint/2010/main" val="2850912583"/>
      </p:ext>
    </p:extLst>
  </p:cSld>
  <p:clrMapOvr>
    <a:masterClrMapping/>
  </p:clrMapOvr>
</p:sld>
</file>

<file path=ppt/theme/theme1.xml><?xml version="1.0" encoding="utf-8"?>
<a:theme xmlns:a="http://schemas.openxmlformats.org/drawingml/2006/main" name="Эмблема">
  <a:themeElements>
    <a:clrScheme name="Эмблема">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Эмблема">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TM10001106[[fn=Эмблема]]</Template>
  <TotalTime>481</TotalTime>
  <Words>728</Words>
  <Application>Microsoft Office PowerPoint</Application>
  <PresentationFormat>Широкоэкранный</PresentationFormat>
  <Paragraphs>42</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Corbel</vt:lpstr>
      <vt:lpstr>Gill Sans MT</vt:lpstr>
      <vt:lpstr>Impact</vt:lpstr>
      <vt:lpstr>Эмблема</vt:lpstr>
      <vt:lpstr>Альтанка взаємодії</vt:lpstr>
      <vt:lpstr>Адреса реалізації проЄкту:  вул. Козацька, буд. 50, м. Дружківка , Донецька область.</vt:lpstr>
      <vt:lpstr>Опис проекту</vt:lpstr>
      <vt:lpstr>Основні цілі проЄкту</vt:lpstr>
      <vt:lpstr>Розташування альтанки</vt:lpstr>
      <vt:lpstr>Макет альтанки</vt:lpstr>
      <vt:lpstr>Фінансова складова</vt:lpstr>
      <vt:lpstr>Дитина — це необроблений алмаз,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Альтанка взаємодії</dc:title>
  <dc:creator>Брисенко Анна Алексеевна</dc:creator>
  <cp:lastModifiedBy>Пендер Инна Александровна</cp:lastModifiedBy>
  <cp:revision>37</cp:revision>
  <dcterms:created xsi:type="dcterms:W3CDTF">2021-05-17T12:22:55Z</dcterms:created>
  <dcterms:modified xsi:type="dcterms:W3CDTF">2021-06-10T04:48:08Z</dcterms:modified>
</cp:coreProperties>
</file>