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7" r:id="rId2"/>
    <p:sldId id="284" r:id="rId3"/>
    <p:sldId id="263" r:id="rId4"/>
    <p:sldId id="261" r:id="rId5"/>
    <p:sldId id="267" r:id="rId6"/>
    <p:sldId id="276" r:id="rId7"/>
  </p:sldIdLst>
  <p:sldSz cx="18288000" cy="10287000"/>
  <p:notesSz cx="18288000" cy="10287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-Regular" panose="020B0604020202020204" charset="0"/>
      <p:regular r:id="rId13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8C7C5-AF4D-44C2-BBD5-8D64C420FEAA}" type="datetimeFigureOut">
              <a:rPr lang="ru-RU" smtClean="0"/>
              <a:t>10.06.2021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01FF-B32F-4511-8E77-4F5265378E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0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D01FF-B32F-4511-8E77-4F5265378E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4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uxsalt.com.ua/index.php/ru/shop/%D1%88%D0%B0%D1%80-%D0%B1%D0%BE%D0%BB%D1%8C%D1%88%D0%BE%D0%B9-7,0-7,5-%D0%BA%D0%B3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dopomoga.ua/and-mt-10-pribor-dlya-izmereniya-arterialnogo-davleniya-mehanicheskii-25876/?gmcid=1&amp;gclid=CjwKCAjw7J6EBhBDEiwA5UUM2l9NB9CiK2DCL-ji0Ti2W0JkTQbKRCAy1gaCNXTCKD-cMckjQsvHbRoCgKgQAvD_Bw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edtechnika.com.ua/little-doctor-ld-80.html?gclid=CjwKCAjw7J6EBhBDEiwA5UUM2pKBeV-bJBxbZUfp6eh8UAoLY7r67Esjl2zBfyDEkZ2qfRuAmijxFxoChQYQAvD_BwE" TargetMode="External"/><Relationship Id="rId11" Type="http://schemas.openxmlformats.org/officeDocument/2006/relationships/hyperlink" Target="https://luxsalt.com.ua/index.php/ru/shop/%D1%81%D0%BE%D0%BB%D1%8F%D0%BD%D0%BE%D0%B9-%D1%81%D0%B2%D0%B5%D1%82%D0%B8%D0%BB%D1%8C%D0%BD%D0%B8%D0%BA-q-%D1%81%D0%BE%D0%B2%D0%B5%D0%BD%D0%BE%D0%BA-%D0%BD%D0%B0-%D0%BF%D0%B5%D0%BD%D1%8C%D0%BA%D0%B5-q" TargetMode="External"/><Relationship Id="rId5" Type="http://schemas.openxmlformats.org/officeDocument/2006/relationships/hyperlink" Target="https://dopomoga.ua/lampa-baktericidnaya-perenosnaya-philips-obb-36p-9035/" TargetMode="External"/><Relationship Id="rId10" Type="http://schemas.openxmlformats.org/officeDocument/2006/relationships/hyperlink" Target="https://luxsalt.com.ua/index.php/ru/shop/%D1%81%D0%BE%D0%BB%D1%8F%D0%BD%D0%BE%D0%B9-%D1%81%D0%B2%D0%B5%D1%82%D0%B8%D0%BB%D1%8C%D0%BD%D0%B8%D0%BA-q-%D1%84%D0%B8%D0%BB%D0%B8%D0%BD-%D0%BD%D0%B0-%D0%BF%D0%B5%D0%BD%D1%8C%D0%BA%D0%B5-q-1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luxsalt.com.ua/index.php/ru/shop/%D1%81%D0%BE%D0%BB%D1%8F%D0%BD%D0%B0%D1%8F-%D0%BB%D0%B0%D0%BC%D0%BF%D0%B0-q-%D1%81%D0%B5%D0%BC%D1%8C%D1%8F-%D1%81%D0%BE%D0%B2%D1%8F%D1%82-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111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 flipV="1">
            <a:off x="17586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BFDC80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UA" dirty="0"/>
          </a:p>
        </p:txBody>
      </p:sp>
      <p:sp>
        <p:nvSpPr>
          <p:cNvPr id="113" name="Freeform 113"/>
          <p:cNvSpPr/>
          <p:nvPr/>
        </p:nvSpPr>
        <p:spPr>
          <a:xfrm flipV="1">
            <a:off x="740896" y="5572283"/>
            <a:ext cx="17514276" cy="4524314"/>
          </a:xfrm>
          <a:custGeom>
            <a:avLst/>
            <a:gdLst/>
            <a:ahLst/>
            <a:cxnLst/>
            <a:rect l="0" t="0" r="0" b="0"/>
            <a:pathLst>
              <a:path w="8166100" h="10972800">
                <a:moveTo>
                  <a:pt x="0" y="10972800"/>
                </a:moveTo>
                <a:lnTo>
                  <a:pt x="8166100" y="10972800"/>
                </a:lnTo>
                <a:lnTo>
                  <a:pt x="8166100" y="0"/>
                </a:lnTo>
                <a:lnTo>
                  <a:pt x="0" y="0"/>
                </a:lnTo>
                <a:lnTo>
                  <a:pt x="0" y="109728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4" name="Picture 1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199" y="1500141"/>
            <a:ext cx="63500" cy="3743912"/>
          </a:xfrm>
          <a:prstGeom prst="rect">
            <a:avLst/>
          </a:prstGeom>
          <a:noFill/>
        </p:spPr>
      </p:pic>
      <p:pic>
        <p:nvPicPr>
          <p:cNvPr id="115" name="Picture 1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49" y="5428488"/>
            <a:ext cx="2339532" cy="63499"/>
          </a:xfrm>
          <a:prstGeom prst="rect">
            <a:avLst/>
          </a:prstGeom>
          <a:noFill/>
        </p:spPr>
      </p:pic>
      <p:sp>
        <p:nvSpPr>
          <p:cNvPr id="119" name="Rectangle 119"/>
          <p:cNvSpPr/>
          <p:nvPr/>
        </p:nvSpPr>
        <p:spPr>
          <a:xfrm>
            <a:off x="6420159" y="2085731"/>
            <a:ext cx="11498564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4625"/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Дошкільний навчальний заклад функціонує з 1962 року, розрахований на 105 місць, відвідує дитячий заклад 108 дітей. </a:t>
            </a:r>
          </a:p>
          <a:p>
            <a:pPr marL="174625"/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Завідувач ДНЗ – </a:t>
            </a:r>
            <a:r>
              <a:rPr lang="uk-UA" sz="2400" b="0" i="0" spc="0" baseline="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Житченко</a:t>
            </a:r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Наталя Павлівна.</a:t>
            </a:r>
            <a:b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закладі функціонує 6 груп кожна з яких має свій напрямок роботи.</a:t>
            </a:r>
          </a:p>
          <a:p>
            <a:pPr marL="174625"/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Цілі ДНЗ: реалізація права кожної дитини на збереження та</a:t>
            </a:r>
            <a:r>
              <a:rPr lang="uk-UA" sz="2400" b="0" i="0" spc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зміцнення </a:t>
            </a:r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здоров’я,  якісну та доступну освіту. </a:t>
            </a:r>
          </a:p>
          <a:p>
            <a:pPr marL="174625"/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Завдання: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творення безпечних умов для забезпечення всебічного розвитку </a:t>
            </a:r>
            <a:r>
              <a:rPr lang="uk-UA" sz="2400" b="0" i="0" spc="0" baseline="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життєво</a:t>
            </a:r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-компетентної особистості.</a:t>
            </a:r>
          </a:p>
        </p:txBody>
      </p:sp>
      <p:sp>
        <p:nvSpPr>
          <p:cNvPr id="120" name="Rectangle 120"/>
          <p:cNvSpPr/>
          <p:nvPr/>
        </p:nvSpPr>
        <p:spPr>
          <a:xfrm>
            <a:off x="854949" y="1168045"/>
            <a:ext cx="16238420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74625"/>
            <a:r>
              <a:rPr lang="uk-UA" sz="4000" dirty="0">
                <a:solidFill>
                  <a:srgbClr val="283214"/>
                </a:solidFill>
              </a:rPr>
              <a:t>ЗДОРОВІ ДІТИ – ЗДОРОВА НАЦІЯ: ПОДОЛАЄМО ВІРУСИ РАЗОМ</a:t>
            </a:r>
            <a:endParaRPr lang="ru-RU" sz="4000" dirty="0">
              <a:solidFill>
                <a:srgbClr val="283214"/>
              </a:solidFill>
            </a:endParaRPr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0" b="24591"/>
          <a:stretch/>
        </p:blipFill>
        <p:spPr>
          <a:xfrm>
            <a:off x="1073698" y="2085731"/>
            <a:ext cx="5159462" cy="32218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23310" y="5572285"/>
            <a:ext cx="170990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проекту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Покращення якості та ефективності медичного обслуговування дітей. Зменшення рівня захворюваності, покращення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епідситуації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закладі, тому що здоров’я дитини – найдорожчий скарб</a:t>
            </a:r>
          </a:p>
          <a:p>
            <a:pPr algn="just"/>
            <a:endParaRPr lang="uk-UA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Завдання: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Придбання медичного обладнання</a:t>
            </a:r>
          </a:p>
          <a:p>
            <a:pPr algn="just"/>
            <a:endParaRPr lang="uk-UA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Результатом реалізації проекту бачимо зміцнення фізичного та психічного здоров'я малюків, зниження рівня захворюваності</a:t>
            </a:r>
          </a:p>
          <a:p>
            <a:pPr algn="just"/>
            <a:endParaRPr lang="uk-UA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Ініціаторами та зацікавленою стороною виступає громада батьків, діти, які відвідують та будуть відвідувати дитячий заклад, колектив закладу. </a:t>
            </a:r>
          </a:p>
          <a:p>
            <a:pPr algn="just"/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 сума бюджету 22 572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3199" y="260498"/>
            <a:ext cx="16427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000" b="1" dirty="0">
                <a:solidFill>
                  <a:srgbClr val="002060"/>
                </a:solidFill>
              </a:rPr>
              <a:t>Дошкільний навчальний заклад ясла-садок комбінованого типу №6 «ДЗВІНОЧОК» Дружківської міської ради Донецької області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138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 flipV="1">
            <a:off x="2" y="104372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667538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 flipV="1">
            <a:off x="7403123" y="412932"/>
            <a:ext cx="10324519" cy="8783822"/>
          </a:xfrm>
          <a:custGeom>
            <a:avLst/>
            <a:gdLst/>
            <a:ahLst/>
            <a:cxnLst/>
            <a:rect l="0" t="0" r="0" b="0"/>
            <a:pathLst>
              <a:path w="10287000" h="10972800">
                <a:moveTo>
                  <a:pt x="0" y="10972800"/>
                </a:moveTo>
                <a:lnTo>
                  <a:pt x="10287000" y="10972800"/>
                </a:lnTo>
                <a:lnTo>
                  <a:pt x="10287000" y="0"/>
                </a:lnTo>
                <a:lnTo>
                  <a:pt x="0" y="0"/>
                </a:lnTo>
                <a:lnTo>
                  <a:pt x="0" y="10972800"/>
                </a:lnTo>
                <a:close/>
              </a:path>
            </a:pathLst>
          </a:custGeom>
          <a:solidFill>
            <a:srgbClr val="BFDC80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" name="Picture 1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911" y="412932"/>
            <a:ext cx="63500" cy="4148403"/>
          </a:xfrm>
          <a:prstGeom prst="rect">
            <a:avLst/>
          </a:prstGeom>
          <a:noFill/>
        </p:spPr>
      </p:pic>
      <p:sp>
        <p:nvSpPr>
          <p:cNvPr id="145" name="Rectangle 145"/>
          <p:cNvSpPr/>
          <p:nvPr/>
        </p:nvSpPr>
        <p:spPr>
          <a:xfrm>
            <a:off x="8053754" y="1067625"/>
            <a:ext cx="9158307" cy="7017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just"/>
            <a:r>
              <a:rPr lang="uk-UA" sz="2400" b="1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Вирішення проблеми </a:t>
            </a:r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бачимо в закупівлі обладнання з дотриманням санітарних вимог. Нове обладнання дозволить розширити спектр медичних послуг, що в свою чергу зменшить кількість захворювань дітей та покращить якість надання першої </a:t>
            </a:r>
            <a:r>
              <a:rPr lang="uk-UA" sz="2400" b="0" i="0" spc="0" baseline="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домедичної</a:t>
            </a:r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допомоги в закладі. </a:t>
            </a:r>
          </a:p>
          <a:p>
            <a:pPr marL="0" algn="just"/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Очищення повітря приміщень дитячого закладу за допомогою бактерицидних </a:t>
            </a:r>
            <a:r>
              <a:rPr lang="uk-UA" sz="2400" b="0" i="0" spc="0" baseline="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рециркуляторів</a:t>
            </a:r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дасть змогу проводити швидку, ефективну дезінфекцію, знезараження повітря та поверхонь, що призведе до покращення стану </a:t>
            </a:r>
            <a:r>
              <a:rPr lang="uk-UA" sz="2400" b="0" i="0" spc="0" baseline="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епідситуації</a:t>
            </a:r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algn="just"/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Соляні лампи ефективно</a:t>
            </a:r>
            <a:r>
              <a:rPr lang="uk-UA" sz="2400" b="0" i="0" spc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діятимуть</a:t>
            </a:r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профілактиці простудних захворювань у дітей. М'яка дія іонізованого повітря благотворно та непомітно сприятиме покращенню загального самопочуття дитини, що дуже актуально для малят. Нейтралізація вірусів, покращує обмін речовин, зміцнює імунітет, знімає втому та психоемоційне напруження.</a:t>
            </a:r>
            <a:r>
              <a:rPr lang="uk-UA" sz="2400" b="0" i="0" spc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0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 соляної лампи не потребує спеціально відведеного часу, іонізація повітря відбуватиметься при повсякденній діяльності дітей.</a:t>
            </a:r>
          </a:p>
        </p:txBody>
      </p:sp>
      <p:sp>
        <p:nvSpPr>
          <p:cNvPr id="146" name="Rectangle 146"/>
          <p:cNvSpPr/>
          <p:nvPr/>
        </p:nvSpPr>
        <p:spPr>
          <a:xfrm>
            <a:off x="1082820" y="1858822"/>
            <a:ext cx="2113912" cy="4307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2799" b="0" i="0" spc="251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Проблема:</a:t>
            </a:r>
            <a:endParaRPr lang="en-US" sz="2799" b="0" i="0" spc="0" baseline="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45"/>
          <p:cNvSpPr/>
          <p:nvPr/>
        </p:nvSpPr>
        <p:spPr>
          <a:xfrm>
            <a:off x="720127" y="2498324"/>
            <a:ext cx="6122640" cy="7109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uk-UA" sz="22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Показники сьогодення свідчать, що майже 80% дітей мають одне або декілька захворювань. Збільшились випадки раптової смерті у дітей. За статистикою, допомога, надана протягом перших 4 хвилин, збільшує шанси на порятунок на 30%. Останнім часом у дітей дошкільного віку захворювання органів дихання мають більш небезпечні наслідки, тому в наш час, в час карантинних обмежень, необхідні допоміжні засоби в боротьбі з інфекціями. Держава вчасно забезпечує дошкільний заклад засобами індивідуального захисту, дезінфікуючими засобами, але придбання та використання соляних ламп та сучасних бактерицидних </a:t>
            </a:r>
            <a:r>
              <a:rPr lang="uk-UA" sz="2200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рециркуляторів</a:t>
            </a:r>
            <a:r>
              <a:rPr lang="uk-UA" sz="22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буде сприяти загальному зміцненню організму дітей та запобігатиме розповсюдженню інфекційних захворювань, а відсутність дитячих тонометрів, </a:t>
            </a:r>
            <a:r>
              <a:rPr lang="uk-UA" sz="2200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пульсоксиметра</a:t>
            </a:r>
            <a:r>
              <a:rPr lang="uk-UA" sz="22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унеможливлює надання своєчасної </a:t>
            </a:r>
            <a:r>
              <a:rPr lang="uk-UA" sz="2200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екстренної</a:t>
            </a:r>
            <a:r>
              <a:rPr lang="uk-UA" sz="22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домедичної</a:t>
            </a:r>
            <a:r>
              <a:rPr lang="uk-UA" sz="22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допомоги .</a:t>
            </a:r>
          </a:p>
        </p:txBody>
      </p:sp>
      <p:sp>
        <p:nvSpPr>
          <p:cNvPr id="17" name="Rectangle 155"/>
          <p:cNvSpPr/>
          <p:nvPr/>
        </p:nvSpPr>
        <p:spPr>
          <a:xfrm>
            <a:off x="720127" y="90742"/>
            <a:ext cx="6048131" cy="15593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 ВАША ДОПОМОГА, </a:t>
            </a:r>
          </a:p>
          <a:p>
            <a:pPr marL="0">
              <a:lnSpc>
                <a:spcPct val="150000"/>
              </a:lnSpc>
            </a:pPr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ВАЖЛИВА ДЛЯ НАС?</a:t>
            </a:r>
            <a:endParaRPr lang="en-US" sz="3600" b="0" i="0" spc="0" baseline="0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6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6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46600" y="1"/>
            <a:ext cx="63500" cy="3860388"/>
          </a:xfrm>
          <a:prstGeom prst="rect">
            <a:avLst/>
          </a:prstGeom>
          <a:noFill/>
        </p:spPr>
      </p:pic>
      <p:pic>
        <p:nvPicPr>
          <p:cNvPr id="168" name="Picture 1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245553"/>
            <a:ext cx="3963604" cy="63499"/>
          </a:xfrm>
          <a:prstGeom prst="rect">
            <a:avLst/>
          </a:prstGeom>
          <a:noFill/>
        </p:spPr>
      </p:pic>
      <p:pic>
        <p:nvPicPr>
          <p:cNvPr id="169" name="Picture 16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74624"/>
            <a:ext cx="18288000" cy="712376"/>
          </a:xfrm>
          <a:prstGeom prst="rect">
            <a:avLst/>
          </a:prstGeom>
          <a:noFill/>
        </p:spPr>
      </p:pic>
      <p:sp>
        <p:nvSpPr>
          <p:cNvPr id="170" name="Rectangle 170"/>
          <p:cNvSpPr/>
          <p:nvPr/>
        </p:nvSpPr>
        <p:spPr>
          <a:xfrm>
            <a:off x="10408920" y="1676254"/>
            <a:ext cx="4922899" cy="676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4625"/>
            <a:r>
              <a:rPr lang="uk-UA" sz="2199" b="1" i="0" spc="0" baseline="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Бактерицидная</a:t>
            </a:r>
            <a:r>
              <a:rPr lang="uk-UA" sz="2199" b="1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БЕЗОЗОНОВАЯ </a:t>
            </a:r>
            <a:r>
              <a:rPr lang="uk-UA" sz="2199" b="1" i="0" spc="0" baseline="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кварцевая</a:t>
            </a:r>
            <a:r>
              <a:rPr lang="uk-UA" sz="2199" b="1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лампа</a:t>
            </a:r>
            <a:endParaRPr lang="en-US" sz="2199" b="1" i="0" spc="0" baseline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Rectangle 171"/>
          <p:cNvSpPr/>
          <p:nvPr/>
        </p:nvSpPr>
        <p:spPr>
          <a:xfrm>
            <a:off x="2487551" y="393247"/>
            <a:ext cx="6272269" cy="10152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2199" b="1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Тонометр механический </a:t>
            </a:r>
            <a:r>
              <a:rPr lang="ru-RU" sz="2199" b="1" i="0" spc="0" baseline="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ru-RU" sz="2199" b="1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99" b="1" i="0" spc="0" baseline="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</a:t>
            </a:r>
            <a:r>
              <a:rPr lang="ru-RU" sz="2199" b="1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LD-80 (c тремя детскими манжетами, без стетоскопа)</a:t>
            </a:r>
            <a:endParaRPr lang="en-US" sz="2199" b="1" i="0" spc="0" baseline="0" dirty="0">
              <a:solidFill>
                <a:srgbClr val="FFFFFF"/>
              </a:solidFill>
              <a:latin typeface="Roboto-Regular"/>
            </a:endParaRPr>
          </a:p>
        </p:txBody>
      </p:sp>
      <p:sp>
        <p:nvSpPr>
          <p:cNvPr id="173" name="Rectangle 173"/>
          <p:cNvSpPr/>
          <p:nvPr/>
        </p:nvSpPr>
        <p:spPr>
          <a:xfrm>
            <a:off x="11701394" y="5477184"/>
            <a:ext cx="4862421" cy="7926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solidFill>
                  <a:srgbClr val="FFFFFF"/>
                </a:solidFill>
                <a:latin typeface="Roboto-Regular"/>
              </a:rPr>
              <a:t>Презентации являются средствами</a:t>
            </a:r>
          </a:p>
          <a:p>
            <a:pPr marL="0">
              <a:lnSpc>
                <a:spcPts val="3149"/>
              </a:lnSpc>
            </a:pPr>
            <a:r>
              <a:rPr lang="en-US" sz="2199" b="0" i="0" spc="0" baseline="0" dirty="0">
                <a:solidFill>
                  <a:srgbClr val="FFFFFF"/>
                </a:solidFill>
                <a:latin typeface="Roboto-Regular"/>
              </a:rPr>
              <a:t>коммуникации, которые могут</a:t>
            </a:r>
          </a:p>
        </p:txBody>
      </p:sp>
      <p:sp>
        <p:nvSpPr>
          <p:cNvPr id="176" name="Rectangle 176"/>
          <p:cNvSpPr/>
          <p:nvPr/>
        </p:nvSpPr>
        <p:spPr>
          <a:xfrm>
            <a:off x="14132604" y="9746146"/>
            <a:ext cx="337893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2400" i="0" spc="119" baseline="0" dirty="0">
                <a:solidFill>
                  <a:srgbClr val="66753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Город </a:t>
            </a:r>
            <a:r>
              <a:rPr lang="uk-UA" sz="2400" i="0" spc="119" baseline="0" dirty="0" err="1">
                <a:solidFill>
                  <a:srgbClr val="66753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своими</a:t>
            </a:r>
            <a:r>
              <a:rPr lang="uk-UA" sz="2400" i="0" spc="119" baseline="0" dirty="0">
                <a:solidFill>
                  <a:srgbClr val="667538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руками</a:t>
            </a:r>
            <a:endParaRPr lang="en-US" sz="2400" i="0" spc="0" baseline="0" dirty="0">
              <a:solidFill>
                <a:srgbClr val="667538"/>
              </a:solidFill>
              <a:latin typeface="Roboto-Regular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23271" r="32248"/>
          <a:stretch/>
        </p:blipFill>
        <p:spPr>
          <a:xfrm>
            <a:off x="15042105" y="527978"/>
            <a:ext cx="1693062" cy="3806226"/>
          </a:xfrm>
          <a:prstGeom prst="rect">
            <a:avLst/>
          </a:prstGeom>
        </p:spPr>
      </p:pic>
      <p:sp>
        <p:nvSpPr>
          <p:cNvPr id="18" name="Rectangle 174"/>
          <p:cNvSpPr/>
          <p:nvPr/>
        </p:nvSpPr>
        <p:spPr>
          <a:xfrm>
            <a:off x="10242852" y="3669844"/>
            <a:ext cx="2330148" cy="676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2199" b="1" i="0" spc="0" baseline="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Соляні</a:t>
            </a:r>
            <a:r>
              <a:rPr lang="ru-RU" sz="2199" b="1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99" b="1" i="0" spc="0" baseline="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лампи</a:t>
            </a:r>
            <a:endParaRPr lang="ru-RU" sz="2199" b="1" i="0" spc="0" baseline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endParaRPr lang="en-US" sz="2199" b="1" i="0" spc="0" baseline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74"/>
          <p:cNvSpPr/>
          <p:nvPr/>
        </p:nvSpPr>
        <p:spPr>
          <a:xfrm>
            <a:off x="532246" y="4716292"/>
            <a:ext cx="390491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b="1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ПУЛЬСОКСИМЕТР </a:t>
            </a:r>
            <a:r>
              <a:rPr lang="en-US" b="1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</a:t>
            </a:r>
            <a:endParaRPr lang="uk-UA" b="1" i="0" spc="0" baseline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r>
              <a:rPr lang="en-US" b="1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CARDIO CONTROL 4.0 (</a:t>
            </a:r>
            <a:r>
              <a:rPr lang="ru-RU" b="1" i="0" spc="0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ЯПОНИЯ)</a:t>
            </a:r>
            <a:endParaRPr lang="en-US" b="1" i="0" spc="0" baseline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medica-plus.com/wp-content/uploads/2019/07/11111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3" t="8510" r="28169" b="6724"/>
          <a:stretch/>
        </p:blipFill>
        <p:spPr bwMode="auto">
          <a:xfrm>
            <a:off x="1172175" y="5693622"/>
            <a:ext cx="1479669" cy="27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Тонометр механический Little Doctor LD-80 (c тремя детскими манжетами, без стетоскопа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5517" t="6289" r="5652" b="13191"/>
          <a:stretch/>
        </p:blipFill>
        <p:spPr>
          <a:xfrm>
            <a:off x="3794117" y="1567932"/>
            <a:ext cx="3326861" cy="3015574"/>
          </a:xfrm>
          <a:prstGeom prst="rect">
            <a:avLst/>
          </a:prstGeom>
        </p:spPr>
      </p:pic>
      <p:pic>
        <p:nvPicPr>
          <p:cNvPr id="1032" name="Picture 8" descr="https://dopomoga.ua/image/cache/data/upload/462bb79c72b2810a468fe38ce7887fc9-watermark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" t="9460" r="603" b="12188"/>
          <a:stretch/>
        </p:blipFill>
        <p:spPr bwMode="auto">
          <a:xfrm flipV="1">
            <a:off x="367807" y="1451605"/>
            <a:ext cx="3227990" cy="252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/>
          <a:srcRect l="17606" r="16549" b="3691"/>
          <a:stretch/>
        </p:blipFill>
        <p:spPr>
          <a:xfrm>
            <a:off x="8913294" y="4334204"/>
            <a:ext cx="2677668" cy="39225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/>
          <a:srcRect l="12230" t="9008" r="11138" b="5446"/>
          <a:stretch/>
        </p:blipFill>
        <p:spPr>
          <a:xfrm>
            <a:off x="15205190" y="5765829"/>
            <a:ext cx="2104910" cy="23466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3599" y="5601787"/>
            <a:ext cx="2328309" cy="2328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60492" y="8422790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ru-RU" dirty="0"/>
              <a:t> </a:t>
            </a:r>
            <a:r>
              <a:rPr lang="ru-RU" dirty="0" err="1"/>
              <a:t>іонізації</a:t>
            </a:r>
            <a:r>
              <a:rPr lang="ru-RU" dirty="0"/>
              <a:t>: до 27 </a:t>
            </a:r>
            <a:r>
              <a:rPr lang="ru-RU" dirty="0" err="1"/>
              <a:t>кв.м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06168" y="8112520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S </a:t>
            </a:r>
            <a:r>
              <a:rPr lang="ru-RU" dirty="0" err="1"/>
              <a:t>іонізації</a:t>
            </a:r>
            <a:r>
              <a:rPr lang="ru-RU" dirty="0"/>
              <a:t>: до 7 </a:t>
            </a:r>
            <a:r>
              <a:rPr lang="ru-RU" dirty="0" err="1"/>
              <a:t>кв.м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126174" y="8349642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ru-RU" dirty="0"/>
              <a:t> </a:t>
            </a:r>
            <a:r>
              <a:rPr lang="ru-RU" dirty="0" err="1"/>
              <a:t>іонізації</a:t>
            </a:r>
            <a:r>
              <a:rPr lang="ru-RU" dirty="0"/>
              <a:t>: до 30 </a:t>
            </a:r>
            <a:r>
              <a:rPr lang="ru-RU" dirty="0" err="1"/>
              <a:t>кв.м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127126" y="8302467"/>
            <a:ext cx="2465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S </a:t>
            </a:r>
            <a:r>
              <a:rPr lang="ru-RU" dirty="0" err="1"/>
              <a:t>іонізації</a:t>
            </a:r>
            <a:r>
              <a:rPr lang="ru-RU" dirty="0"/>
              <a:t>: до 22 </a:t>
            </a:r>
            <a:r>
              <a:rPr lang="ru-RU" dirty="0" err="1"/>
              <a:t>кв.м</a:t>
            </a:r>
            <a:endParaRPr lang="ru-RU" dirty="0"/>
          </a:p>
          <a:p>
            <a:endParaRPr lang="ru-RU" dirty="0"/>
          </a:p>
        </p:txBody>
      </p:sp>
      <p:pic>
        <p:nvPicPr>
          <p:cNvPr id="3" name="Picture 2" descr="Соляная лампа Семья совят выкл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7152"/>
          <a:stretch/>
        </p:blipFill>
        <p:spPr bwMode="auto">
          <a:xfrm>
            <a:off x="12088728" y="4281762"/>
            <a:ext cx="2624108" cy="395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 151"/>
          <p:cNvSpPr/>
          <p:nvPr/>
        </p:nvSpPr>
        <p:spPr>
          <a:xfrm flipV="1">
            <a:off x="0" y="-3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 flipV="1">
            <a:off x="0" y="-4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BFDC80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 flipV="1">
            <a:off x="678162" y="291409"/>
            <a:ext cx="7820024" cy="3229713"/>
          </a:xfrm>
          <a:custGeom>
            <a:avLst/>
            <a:gdLst/>
            <a:ahLst/>
            <a:cxnLst/>
            <a:rect l="0" t="0" r="0" b="0"/>
            <a:pathLst>
              <a:path w="10426700" h="5067300">
                <a:moveTo>
                  <a:pt x="0" y="5067300"/>
                </a:moveTo>
                <a:lnTo>
                  <a:pt x="10426700" y="5067300"/>
                </a:lnTo>
                <a:lnTo>
                  <a:pt x="10426700" y="0"/>
                </a:lnTo>
                <a:lnTo>
                  <a:pt x="0" y="0"/>
                </a:lnTo>
                <a:lnTo>
                  <a:pt x="0" y="5067300"/>
                </a:lnTo>
                <a:close/>
              </a:path>
            </a:pathLst>
          </a:custGeom>
          <a:solidFill>
            <a:srgbClr val="667538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4" name="Picture 15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2587" y="2022"/>
            <a:ext cx="63499" cy="2942965"/>
          </a:xfrm>
          <a:prstGeom prst="rect">
            <a:avLst/>
          </a:prstGeom>
          <a:noFill/>
        </p:spPr>
      </p:pic>
      <p:sp>
        <p:nvSpPr>
          <p:cNvPr id="155" name="Rectangle 155"/>
          <p:cNvSpPr/>
          <p:nvPr/>
        </p:nvSpPr>
        <p:spPr>
          <a:xfrm>
            <a:off x="1424593" y="682505"/>
            <a:ext cx="7719406" cy="1732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lnSpc>
                <a:spcPct val="150000"/>
              </a:lnSpc>
            </a:pPr>
            <a:r>
              <a:rPr lang="uk-UA" sz="4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 обладнання після завершення проекту </a:t>
            </a:r>
          </a:p>
        </p:txBody>
      </p:sp>
      <p:sp>
        <p:nvSpPr>
          <p:cNvPr id="156" name="Rectangle 156"/>
          <p:cNvSpPr/>
          <p:nvPr/>
        </p:nvSpPr>
        <p:spPr>
          <a:xfrm>
            <a:off x="1911235" y="2868331"/>
            <a:ext cx="65" cy="3499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2274" b="0" i="0" spc="0" baseline="0" dirty="0">
              <a:solidFill>
                <a:srgbClr val="BFDC80"/>
              </a:solidFill>
              <a:latin typeface="Roboto-Regular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31584" y="7129157"/>
            <a:ext cx="7355632" cy="22476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Надалі обладнання буде утримуватись сумісними зусиллями колективу закладу, батьків та щоденно використовуватись.</a:t>
            </a:r>
          </a:p>
          <a:p>
            <a:pPr algn="ctr"/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355" y="3885770"/>
            <a:ext cx="16285862" cy="25851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Придбання 10 соляних ламп та 7 бактерицидних </a:t>
            </a:r>
            <a:r>
              <a:rPr lang="uk-UA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рециркуляторів</a:t>
            </a:r>
            <a:r>
              <a:rPr lang="uk-UA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дасть можливість зменшити кількість випадків вірусних захворювань, стимулювати захисні сили організму, знизити активність всіх запальних процесів, сприятиме приливу сил та бадьорості. Використання соляних ламп - альтернатива відвідування соляних шахт з метою профілактики простудних захворювань. Регулярне використання їх підвищує імунітет і загальний тонус організму.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8162" y="7037026"/>
            <a:ext cx="7743216" cy="24319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Ключові показники оцінки результату </a:t>
            </a:r>
            <a:r>
              <a:rPr lang="uk-UA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проєкту</a:t>
            </a:r>
            <a:r>
              <a:rPr lang="uk-UA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</a:p>
          <a:p>
            <a:pPr algn="ctr"/>
            <a:r>
              <a:rPr lang="uk-UA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зниження захворюваності на ГРЗ, ГРВІ під час ускладненої епідеміологічної ситуації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063335" y="1084361"/>
            <a:ext cx="7743217" cy="2399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Придбання  </a:t>
            </a:r>
            <a:r>
              <a:rPr lang="uk-UA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пульсоксиметра</a:t>
            </a:r>
            <a:r>
              <a:rPr lang="uk-UA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тонометрів дасть змогу покращити та пришвидшити надання першої долікарської допомоги, що може врятувати не одне життя. </a:t>
            </a:r>
          </a:p>
          <a:p>
            <a:pPr algn="ctr"/>
            <a:endParaRPr lang="uk-UA" dirty="0"/>
          </a:p>
        </p:txBody>
      </p:sp>
      <p:sp>
        <p:nvSpPr>
          <p:cNvPr id="12" name="Rectangle 230"/>
          <p:cNvSpPr/>
          <p:nvPr/>
        </p:nvSpPr>
        <p:spPr>
          <a:xfrm>
            <a:off x="15012607" y="9708855"/>
            <a:ext cx="2859565" cy="246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1599" b="0" i="0" spc="119" baseline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СВОИМИ РУКАМИ</a:t>
            </a:r>
            <a:endParaRPr lang="en-US" sz="1599" b="0" i="0" spc="0" baseline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222"/>
          <p:cNvSpPr/>
          <p:nvPr/>
        </p:nvSpPr>
        <p:spPr>
          <a:xfrm flipV="1">
            <a:off x="0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 flipV="1">
            <a:off x="0" y="2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667538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4" name="Picture 2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196" y="6655778"/>
            <a:ext cx="63500" cy="3631222"/>
          </a:xfrm>
          <a:prstGeom prst="rect">
            <a:avLst/>
          </a:prstGeom>
          <a:noFill/>
        </p:spPr>
      </p:pic>
      <p:pic>
        <p:nvPicPr>
          <p:cNvPr id="225" name="Picture 2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90032" y="852377"/>
            <a:ext cx="2797967" cy="63500"/>
          </a:xfrm>
          <a:prstGeom prst="rect">
            <a:avLst/>
          </a:prstGeom>
          <a:noFill/>
        </p:spPr>
      </p:pic>
      <p:sp>
        <p:nvSpPr>
          <p:cNvPr id="231" name="Rectangle 231"/>
          <p:cNvSpPr/>
          <p:nvPr/>
        </p:nvSpPr>
        <p:spPr>
          <a:xfrm>
            <a:off x="1542353" y="351800"/>
            <a:ext cx="11768414" cy="7385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uk-UA" sz="4799" spc="383" dirty="0">
                <a:solidFill>
                  <a:srgbClr val="BFD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графік використання </a:t>
            </a:r>
            <a:r>
              <a:rPr lang="uk-UA" sz="4799" spc="383" dirty="0" err="1">
                <a:solidFill>
                  <a:srgbClr val="BFD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проєкта</a:t>
            </a:r>
            <a:endParaRPr lang="en-US" sz="4799" b="0" i="0" spc="0" baseline="0" dirty="0">
              <a:solidFill>
                <a:srgbClr val="BFD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Rectangle 236"/>
          <p:cNvSpPr/>
          <p:nvPr/>
        </p:nvSpPr>
        <p:spPr>
          <a:xfrm>
            <a:off x="4170442" y="3915595"/>
            <a:ext cx="4201550" cy="9365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24" b="0" i="0" spc="0" baseline="0" dirty="0">
                <a:solidFill>
                  <a:srgbClr val="BFDC80"/>
                </a:solidFill>
                <a:latin typeface="Roboto-Regular"/>
              </a:rPr>
              <a:t>Презентации являются инструментами</a:t>
            </a:r>
          </a:p>
          <a:p>
            <a:pPr marL="102989">
              <a:lnSpc>
                <a:spcPts val="2475"/>
              </a:lnSpc>
            </a:pPr>
            <a:r>
              <a:rPr lang="en-US" sz="1724" b="0" i="0" spc="0" baseline="0" dirty="0">
                <a:solidFill>
                  <a:srgbClr val="BFDC80"/>
                </a:solidFill>
                <a:latin typeface="Roboto-Regular"/>
              </a:rPr>
              <a:t>коммуникации, которыми вы можете</a:t>
            </a:r>
          </a:p>
          <a:p>
            <a:pPr marL="152102">
              <a:lnSpc>
                <a:spcPts val="2475"/>
              </a:lnSpc>
            </a:pPr>
            <a:r>
              <a:rPr lang="en-US" sz="1724" b="0" i="0" spc="0" baseline="0" dirty="0">
                <a:solidFill>
                  <a:srgbClr val="BFDC80"/>
                </a:solidFill>
                <a:latin typeface="Roboto-Regular"/>
              </a:rPr>
              <a:t>воспользоваться для демонстрации</a:t>
            </a:r>
          </a:p>
        </p:txBody>
      </p:sp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498029"/>
              </p:ext>
            </p:extLst>
          </p:nvPr>
        </p:nvGraphicFramePr>
        <p:xfrm>
          <a:off x="1115893" y="1813181"/>
          <a:ext cx="16116176" cy="72548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36236">
                  <a:extLst>
                    <a:ext uri="{9D8B030D-6E8A-4147-A177-3AD203B41FA5}">
                      <a16:colId xmlns:a16="http://schemas.microsoft.com/office/drawing/2014/main" val="2386889721"/>
                    </a:ext>
                  </a:extLst>
                </a:gridCol>
                <a:gridCol w="6755516">
                  <a:extLst>
                    <a:ext uri="{9D8B030D-6E8A-4147-A177-3AD203B41FA5}">
                      <a16:colId xmlns:a16="http://schemas.microsoft.com/office/drawing/2014/main" val="3758390022"/>
                    </a:ext>
                  </a:extLst>
                </a:gridCol>
                <a:gridCol w="4224424">
                  <a:extLst>
                    <a:ext uri="{9D8B030D-6E8A-4147-A177-3AD203B41FA5}">
                      <a16:colId xmlns:a16="http://schemas.microsoft.com/office/drawing/2014/main" val="2516978681"/>
                    </a:ext>
                  </a:extLst>
                </a:gridCol>
              </a:tblGrid>
              <a:tr h="392303">
                <a:tc>
                  <a:txBody>
                    <a:bodyPr/>
                    <a:lstStyle/>
                    <a:p>
                      <a:r>
                        <a:rPr lang="uk-UA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Заходи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Виконавці/учасники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44895"/>
                  </a:ext>
                </a:extLst>
              </a:tr>
              <a:tr h="1257520"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Надання першої долікарської допомоги (вимірювання тиску, сатурації)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Врятоване життя. </a:t>
                      </a:r>
                    </a:p>
                    <a:p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статистикою, допомога, надана протягом перших 4 хвилин, збільшує шанси на порятунок на 30%.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Сестра медична</a:t>
                      </a:r>
                      <a:r>
                        <a:rPr lang="uk-UA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старша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777365"/>
                  </a:ext>
                </a:extLst>
              </a:tr>
              <a:tr h="1228151"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Щоденне бактерицидне опромінювання  всіх приміщень (за</a:t>
                      </a:r>
                      <a:r>
                        <a:rPr lang="uk-UA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епідпоказниками)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0" i="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Знезараження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b="0" i="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повітря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uk-UA" sz="2000" b="0" i="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відкритих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b="0" i="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поверхонь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b="0" i="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об’єктів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 метою </a:t>
                      </a:r>
                      <a:r>
                        <a:rPr lang="uk-UA" sz="2000" b="0" i="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зниження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b="0" i="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кількості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b="0" i="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мікроорганізмів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uk-UA" sz="2000" b="0" i="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профілактики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b="0" i="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інфекційних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хвороб</a:t>
                      </a:r>
                      <a:endParaRPr lang="uk-UA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Сестра медична</a:t>
                      </a:r>
                      <a:r>
                        <a:rPr lang="uk-UA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старша, помічники вихователів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96191"/>
                  </a:ext>
                </a:extLst>
              </a:tr>
              <a:tr h="1230923"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Проведення фізкультурних та музичних занять</a:t>
                      </a:r>
                      <a:r>
                        <a:rPr lang="uk-UA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 використанням сольових ламп.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Оздоровлення за допомогою фізико-хімічних властивостей самої солі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Музичний</a:t>
                      </a:r>
                      <a:r>
                        <a:rPr lang="uk-UA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керівник, вихователі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086781"/>
                  </a:ext>
                </a:extLst>
              </a:tr>
              <a:tr h="1837915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Проведення занять та вільної рухової діяльності в групових осередках.</a:t>
                      </a:r>
                      <a:r>
                        <a:rPr lang="uk-UA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Індивідуальна та </a:t>
                      </a:r>
                      <a:r>
                        <a:rPr lang="uk-UA" sz="2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підгрупова</a:t>
                      </a:r>
                      <a:r>
                        <a:rPr lang="uk-UA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робота практичного психолога, вчителя-логопеда.</a:t>
                      </a:r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пелеотерапія</a:t>
                      </a: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Сприяють зниженню нервового напруження.</a:t>
                      </a:r>
                    </a:p>
                    <a:p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Будучи сильним антисептиком, при випаровуванні сіль допомагає знімати набряклість і запалення, а також покращує  загальний стан.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2053"/>
                  </a:ext>
                </a:extLst>
              </a:tr>
              <a:tr h="1221808"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Щоденний сон з використанням сольових ламп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Розслабляє нервову систему і заспокоює, Спелеотерапія сприяє спокійному сну.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Помічники вихователів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297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reeform 127"/>
          <p:cNvSpPr/>
          <p:nvPr/>
        </p:nvSpPr>
        <p:spPr>
          <a:xfrm flipV="1">
            <a:off x="0" y="-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 flipV="1">
            <a:off x="-2" y="1"/>
            <a:ext cx="18287998" cy="10286999"/>
          </a:xfrm>
          <a:custGeom>
            <a:avLst/>
            <a:gdLst/>
            <a:ahLst/>
            <a:cxnLst/>
            <a:rect l="0" t="0" r="0" b="0"/>
            <a:pathLst>
              <a:path w="24384000" h="13716000">
                <a:moveTo>
                  <a:pt x="0" y="13716000"/>
                </a:moveTo>
                <a:lnTo>
                  <a:pt x="24384000" y="13716000"/>
                </a:lnTo>
                <a:lnTo>
                  <a:pt x="24384000" y="0"/>
                </a:lnTo>
                <a:lnTo>
                  <a:pt x="0" y="0"/>
                </a:lnTo>
                <a:lnTo>
                  <a:pt x="0" y="13716000"/>
                </a:lnTo>
                <a:close/>
              </a:path>
            </a:pathLst>
          </a:custGeom>
          <a:solidFill>
            <a:srgbClr val="BFDC80">
              <a:alpha val="100000"/>
            </a:srgbClr>
          </a:solidFill>
          <a:ln w="952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8331" y="1"/>
            <a:ext cx="63500" cy="4187825"/>
          </a:xfrm>
          <a:prstGeom prst="rect">
            <a:avLst/>
          </a:prstGeom>
          <a:noFill/>
        </p:spPr>
      </p:pic>
      <p:pic>
        <p:nvPicPr>
          <p:cNvPr id="131" name="Picture 1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308850"/>
            <a:ext cx="2339532" cy="63499"/>
          </a:xfrm>
          <a:prstGeom prst="rect">
            <a:avLst/>
          </a:prstGeom>
          <a:noFill/>
        </p:spPr>
      </p:pic>
      <p:pic>
        <p:nvPicPr>
          <p:cNvPr id="132" name="Picture 13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74627"/>
            <a:ext cx="18288000" cy="712373"/>
          </a:xfrm>
          <a:prstGeom prst="rect">
            <a:avLst/>
          </a:prstGeom>
          <a:noFill/>
        </p:spPr>
      </p:pic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590495"/>
              </p:ext>
            </p:extLst>
          </p:nvPr>
        </p:nvGraphicFramePr>
        <p:xfrm>
          <a:off x="354904" y="166244"/>
          <a:ext cx="17578186" cy="92454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0749">
                  <a:extLst>
                    <a:ext uri="{9D8B030D-6E8A-4147-A177-3AD203B41FA5}">
                      <a16:colId xmlns:a16="http://schemas.microsoft.com/office/drawing/2014/main" val="2366094397"/>
                    </a:ext>
                  </a:extLst>
                </a:gridCol>
                <a:gridCol w="11983870">
                  <a:extLst>
                    <a:ext uri="{9D8B030D-6E8A-4147-A177-3AD203B41FA5}">
                      <a16:colId xmlns:a16="http://schemas.microsoft.com/office/drawing/2014/main" val="4016580593"/>
                    </a:ext>
                  </a:extLst>
                </a:gridCol>
                <a:gridCol w="1389185">
                  <a:extLst>
                    <a:ext uri="{9D8B030D-6E8A-4147-A177-3AD203B41FA5}">
                      <a16:colId xmlns:a16="http://schemas.microsoft.com/office/drawing/2014/main" val="1859218128"/>
                    </a:ext>
                  </a:extLst>
                </a:gridCol>
                <a:gridCol w="1916723">
                  <a:extLst>
                    <a:ext uri="{9D8B030D-6E8A-4147-A177-3AD203B41FA5}">
                      <a16:colId xmlns:a16="http://schemas.microsoft.com/office/drawing/2014/main" val="2810464402"/>
                    </a:ext>
                  </a:extLst>
                </a:gridCol>
                <a:gridCol w="1737659">
                  <a:extLst>
                    <a:ext uri="{9D8B030D-6E8A-4147-A177-3AD203B41FA5}">
                      <a16:colId xmlns:a16="http://schemas.microsoft.com/office/drawing/2014/main" val="3368841000"/>
                    </a:ext>
                  </a:extLst>
                </a:gridCol>
              </a:tblGrid>
              <a:tr h="765741">
                <a:tc>
                  <a:txBody>
                    <a:bodyPr/>
                    <a:lstStyle/>
                    <a:p>
                      <a:r>
                        <a:rPr lang="en-US" sz="1800" dirty="0"/>
                        <a:t>N</a:t>
                      </a:r>
                      <a:endParaRPr lang="ru-RU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Найменування товарів (робіт, послуг)</a:t>
                      </a:r>
                      <a:endParaRPr lang="ru-RU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Кількість,</a:t>
                      </a:r>
                      <a:r>
                        <a:rPr lang="uk-UA" sz="1800" baseline="0" dirty="0"/>
                        <a:t> од.</a:t>
                      </a:r>
                      <a:endParaRPr lang="ru-RU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Ціна за одиницю, грн</a:t>
                      </a:r>
                      <a:endParaRPr lang="ru-RU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Вартість, грн</a:t>
                      </a:r>
                      <a:endParaRPr lang="ru-RU" sz="18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398405618"/>
                  </a:ext>
                </a:extLst>
              </a:tr>
              <a:tr h="967153">
                <a:tc>
                  <a:txBody>
                    <a:bodyPr/>
                    <a:lstStyle/>
                    <a:p>
                      <a:r>
                        <a:rPr lang="uk-UA" sz="1800" dirty="0"/>
                        <a:t>1</a:t>
                      </a:r>
                      <a:endParaRPr lang="ru-RU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noProof="0" dirty="0"/>
                        <a:t>Бактерицидна</a:t>
                      </a:r>
                      <a:r>
                        <a:rPr lang="ru-RU" sz="1800" dirty="0"/>
                        <a:t> БЕЗОЗОНОВА </a:t>
                      </a:r>
                      <a:r>
                        <a:rPr lang="uk-UA" sz="1800" noProof="0" dirty="0"/>
                        <a:t>кварцова</a:t>
                      </a:r>
                      <a:r>
                        <a:rPr lang="ru-RU" sz="1800" dirty="0"/>
                        <a:t> лампа </a:t>
                      </a:r>
                      <a:r>
                        <a:rPr lang="ru-RU" sz="1800" dirty="0" err="1"/>
                        <a:t>Bactosfera</a:t>
                      </a:r>
                      <a:r>
                        <a:rPr lang="ru-RU" sz="1800" dirty="0"/>
                        <a:t> OBB 36P ECO (на подставке) [48501]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u="sng" kern="1200" dirty="0">
                          <a:effectLst/>
                          <a:hlinkClick r:id="rId5"/>
                        </a:rPr>
                        <a:t>https://dopomoga.ua/lampa-baktericidnaya-perenosnaya-philips-obb-36p-9035/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7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2 030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14 210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75428402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uk-UA" sz="1800" dirty="0"/>
                        <a:t>2</a:t>
                      </a:r>
                      <a:endParaRPr lang="ru-RU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Тонометр </a:t>
                      </a:r>
                      <a:r>
                        <a:rPr lang="uk-UA" sz="1800" noProof="0" dirty="0"/>
                        <a:t>механічний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Little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Doctor</a:t>
                      </a:r>
                      <a:r>
                        <a:rPr lang="ru-RU" sz="1800" dirty="0"/>
                        <a:t> LD-80 (з </a:t>
                      </a:r>
                      <a:r>
                        <a:rPr lang="uk-UA" sz="1800" noProof="0" dirty="0"/>
                        <a:t>трьома</a:t>
                      </a:r>
                      <a:r>
                        <a:rPr lang="ru-RU" sz="1800" dirty="0"/>
                        <a:t> </a:t>
                      </a:r>
                      <a:r>
                        <a:rPr lang="uk-UA" sz="1800" noProof="0" dirty="0"/>
                        <a:t>дитячими</a:t>
                      </a:r>
                      <a:r>
                        <a:rPr lang="ru-RU" sz="1800" dirty="0"/>
                        <a:t> манжетками, без стетоскопа) дитячий</a:t>
                      </a:r>
                    </a:p>
                    <a:p>
                      <a:r>
                        <a:rPr lang="en-US" sz="1400" dirty="0">
                          <a:hlinkClick r:id="rId6"/>
                        </a:rPr>
                        <a:t>www.medtechnika.com.ua/little-doctor-ld-80.html?gclid=CjwKCAjw7J6EBhBDEiwA5UUM2pKBeV-bJBxbZUfp6eh8UAoLY7r67Esjl2zBfyDEkZ2qfRuAmijxFxoChQYQAvD_BwE</a:t>
                      </a:r>
                      <a:endParaRPr lang="uk-UA" sz="14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1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503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503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331550613"/>
                  </a:ext>
                </a:extLst>
              </a:tr>
              <a:tr h="1125416">
                <a:tc>
                  <a:txBody>
                    <a:bodyPr/>
                    <a:lstStyle/>
                    <a:p>
                      <a:r>
                        <a:rPr lang="uk-UA" sz="1800" dirty="0"/>
                        <a:t>3</a:t>
                      </a:r>
                      <a:endParaRPr lang="ru-RU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1800" noProof="0" dirty="0"/>
                        <a:t>Механічний</a:t>
                      </a:r>
                      <a:r>
                        <a:rPr lang="ru-RU" sz="1800" dirty="0"/>
                        <a:t> тонометр AND UA-100 (</a:t>
                      </a:r>
                      <a:r>
                        <a:rPr lang="uk-UA" sz="1800" noProof="0" dirty="0"/>
                        <a:t>Японія</a:t>
                      </a:r>
                      <a:r>
                        <a:rPr lang="ru-RU" sz="1800" dirty="0"/>
                        <a:t>) для</a:t>
                      </a:r>
                      <a:r>
                        <a:rPr lang="ru-RU" sz="1800" baseline="0" dirty="0"/>
                        <a:t> доросли</a:t>
                      </a:r>
                      <a:endParaRPr lang="ru-RU" sz="1800" dirty="0"/>
                    </a:p>
                    <a:p>
                      <a:r>
                        <a:rPr lang="en-US" sz="1400" dirty="0">
                          <a:hlinkClick r:id="rId7"/>
                        </a:rPr>
                        <a:t>https://dopomoga.ua/and-mt-10-pribor-dlya-izmereniya-arterialnogo-davleniya-mehanicheskii-25876/?gmcid=1&amp;gclid=CjwKCAjw7J6EBhBDEiwA5UUM2l9NB9CiK2DCL-ji0Ti2W0JkTQbKRCAy1gaCNXTCKD-cMckjQsvHbRoCgKgQAvD_BwE</a:t>
                      </a:r>
                      <a:endParaRPr lang="uk-UA" sz="14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1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549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549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774074083"/>
                  </a:ext>
                </a:extLst>
              </a:tr>
              <a:tr h="931984">
                <a:tc>
                  <a:txBody>
                    <a:bodyPr/>
                    <a:lstStyle/>
                    <a:p>
                      <a:r>
                        <a:rPr lang="ru-RU" sz="1800" dirty="0"/>
                        <a:t>4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СОЛЯНИЙ СВІТИЛЬНИК ШАР </a:t>
                      </a:r>
                      <a:r>
                        <a:rPr lang="uk-UA" sz="1800" dirty="0"/>
                        <a:t>ВЕЛИКИЙ</a:t>
                      </a:r>
                      <a:endParaRPr lang="en-US" sz="1800" dirty="0"/>
                    </a:p>
                    <a:p>
                      <a:r>
                        <a:rPr lang="en-US" sz="1400" dirty="0">
                          <a:hlinkClick r:id="rId8"/>
                        </a:rPr>
                        <a:t>https://luxsalt.com.ua/index.php/ru/shop/%D1%88%D0%B0%D1%80-%D0%B1%D0%BE%D0%BB%D1%8C%D1%88%D0%BE%D0%B9-7,0-7,5-%D0%BA%D0%B3</a:t>
                      </a:r>
                      <a:endParaRPr lang="en-US" sz="14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445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1 335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420649886"/>
                  </a:ext>
                </a:extLst>
              </a:tr>
              <a:tr h="1081257">
                <a:tc>
                  <a:txBody>
                    <a:bodyPr/>
                    <a:lstStyle/>
                    <a:p>
                      <a:r>
                        <a:rPr lang="ru-RU" sz="1800" dirty="0"/>
                        <a:t>5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СОЛЯНИЙ</a:t>
                      </a:r>
                      <a:r>
                        <a:rPr lang="ru-RU" sz="1800" baseline="0" dirty="0"/>
                        <a:t> СВІТИЛЬНИК </a:t>
                      </a:r>
                      <a:r>
                        <a:rPr lang="ru-RU" sz="1800" dirty="0"/>
                        <a:t>СІМ’Я СОВЯТ</a:t>
                      </a:r>
                    </a:p>
                    <a:p>
                      <a:r>
                        <a:rPr lang="en-US" sz="1800" dirty="0">
                          <a:hlinkClick r:id="rId9"/>
                        </a:rPr>
                        <a:t>https://luxsalt.com.ua/index.php/ru/shop/%D1%81%D0%BE%D0%BB%D1%8F%D0%BD%D0%B0%D1%8F-%D0%BB%D0%B0%D0%BC%D0%BF%D0%B0-q-%D1%81%D0%B5%D0%BC%D1%8C%D1%8F-%D1%81%D0%BE%D0%B2%D1%8F%D1%82-q</a:t>
                      </a:r>
                      <a:r>
                        <a:rPr lang="uk-UA" sz="1800" dirty="0"/>
                        <a:t> </a:t>
                      </a:r>
                      <a:endParaRPr lang="ru-RU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680 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</a:t>
                      </a:r>
                      <a:r>
                        <a:rPr lang="uk-UA" sz="2000" dirty="0"/>
                        <a:t>04</a:t>
                      </a:r>
                      <a:r>
                        <a:rPr lang="en-US" sz="2000" dirty="0"/>
                        <a:t>0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4230084316"/>
                  </a:ext>
                </a:extLst>
              </a:tr>
              <a:tr h="1081257"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  <a:endParaRPr lang="ru-RU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СОЛЯНИЙ СВІТИЛЬНИК ФІЛІН НА ПЕНЬКУ</a:t>
                      </a:r>
                      <a:endParaRPr lang="en-US" sz="1800" dirty="0"/>
                    </a:p>
                    <a:p>
                      <a:r>
                        <a:rPr lang="en-US" sz="1400" dirty="0">
                          <a:hlinkClick r:id="rId10"/>
                        </a:rPr>
                        <a:t>https://luxsalt.com.ua/index.php/ru/shop/%D1%81%D0%BE%D0%BB%D1%8F%D0%BD%D0%BE%D0%B9-%D1%81%D0%B2%D0%B5%D1%82%D0%B8%D0%BB%D1%8C%D0%BD%D0%B8%D0%BA-q-%D1%84%D0%B8%D0%BB%D0%B8%D0%BD-%D0%BD%D0%B0-%D0%BF%D0%B5%D0%BD%D1%8C%D0%BA%D0%B5-q-1</a:t>
                      </a:r>
                      <a:r>
                        <a:rPr lang="en-US" sz="1400" dirty="0"/>
                        <a:t> </a:t>
                      </a:r>
                      <a:endParaRPr lang="ru-RU" sz="14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695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2 085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560474983"/>
                  </a:ext>
                </a:extLst>
              </a:tr>
              <a:tr h="780757">
                <a:tc>
                  <a:txBody>
                    <a:bodyPr/>
                    <a:lstStyle/>
                    <a:p>
                      <a:r>
                        <a:rPr lang="uk-UA" sz="1800" dirty="0"/>
                        <a:t>7</a:t>
                      </a:r>
                      <a:endParaRPr lang="ru-RU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СОЛЯНИЙ СВІТИЛЬНИК СОВЕНЯ НА ПЕНЬКУ </a:t>
                      </a:r>
                      <a:r>
                        <a:rPr lang="en-US" sz="1400" dirty="0">
                          <a:hlinkClick r:id="rId11"/>
                        </a:rPr>
                        <a:t>https://luxsalt.com.ua/index.php/ru/shop/%D1%81%D0%BE%D0%BB%D1%8F%D0%BD%D0%BE%D0%B9-%D1%81%D0%B2%D0%B5%D1%82%D0%B8%D0%BB%D1%8C%D0%BD%D0%B8%D0%BA-q-%D1%81%D0%BE%D0%B2%D0%B5%D0%BD%D0%BE%D0%BA-%D0%BD%D0%B0-%D0%BF%D0%B5%D0%BD%D1%8C%D0%BA%D0%B5-q</a:t>
                      </a:r>
                      <a:endParaRPr lang="uk-UA" sz="14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1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350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350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411219712"/>
                  </a:ext>
                </a:extLst>
              </a:tr>
              <a:tr h="439615">
                <a:tc>
                  <a:txBody>
                    <a:bodyPr/>
                    <a:lstStyle/>
                    <a:p>
                      <a:r>
                        <a:rPr lang="uk-UA" sz="1800" dirty="0"/>
                        <a:t>7</a:t>
                      </a:r>
                      <a:endParaRPr lang="ru-RU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1800" dirty="0"/>
                        <a:t>Доставка обладнання</a:t>
                      </a:r>
                      <a:endParaRPr lang="ru-RU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1 500</a:t>
                      </a:r>
                      <a:endParaRPr lang="ru-RU" sz="20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375973377"/>
                  </a:ext>
                </a:extLst>
              </a:tr>
              <a:tr h="40856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ВСЬОГО</a:t>
                      </a:r>
                      <a:endParaRPr lang="ru-RU" sz="1800" b="1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22 572 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198207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92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1351</Words>
  <Application>Microsoft Office PowerPoint</Application>
  <PresentationFormat>Произвольный</PresentationFormat>
  <Paragraphs>117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Roboto-Regular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Пендер Инна Александровна</cp:lastModifiedBy>
  <cp:revision>79</cp:revision>
  <dcterms:modified xsi:type="dcterms:W3CDTF">2021-06-10T06:19:39Z</dcterms:modified>
</cp:coreProperties>
</file>