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"/>
  </p:notesMasterIdLst>
  <p:sldIdLst>
    <p:sldId id="256" r:id="rId2"/>
    <p:sldId id="329" r:id="rId3"/>
    <p:sldId id="344" r:id="rId4"/>
    <p:sldId id="341" r:id="rId5"/>
    <p:sldId id="348" r:id="rId6"/>
    <p:sldId id="340" r:id="rId7"/>
    <p:sldId id="343" r:id="rId8"/>
    <p:sldId id="347" r:id="rId9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00"/>
    <a:srgbClr val="FF9900"/>
    <a:srgbClr val="99FF99"/>
    <a:srgbClr val="66FF66"/>
    <a:srgbClr val="99FF66"/>
    <a:srgbClr val="00FF00"/>
    <a:srgbClr val="6600CC"/>
    <a:srgbClr val="33CC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D1BF6-8507-470E-8236-4AE0FC3B6E8A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D899D-FF1B-49A6-B653-198A1C5D3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FEE3C-FAD2-4C90-874D-CF5980525A16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3F802-73DD-414D-9C1F-B031C78FEA5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58B0E-6073-4F5B-B6AF-D49E30516917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341E-90F9-4D51-A770-3887631DA17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34748-967D-4CAE-AAFE-140A1D8E2D17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35B24-20B7-496C-8067-F48289F61A9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0A07B-4E6F-4DB9-91FB-7352CB400AFC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8751B-969F-4F9F-B210-8CB03E23293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1A411-968E-4E8E-89C8-B3041ABD4170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7A662-BAE2-40A7-92C0-0E600872123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6540D-8E73-4BD6-BF35-446E8DEE0982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96C3-2697-46CA-B69B-1749F6A7796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FFD05-395E-4F36-B0DB-266F11018C48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EFFF1-7D4A-4705-A4CB-492A2921D86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76017-DBCD-4339-B9D7-2D98E5155546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2D5BA-B484-4618-AB7E-87AF809F086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D576B-9498-47F7-BBD9-F33B7EBCD1C6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36897-6D38-457E-8F0E-2BDA3C8AF98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06663-9F28-4B4A-84A4-727441DA812A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34ECF-ABFE-472A-AE41-A723D28E9D6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EF74-0796-47D0-8D74-D4C6CF3E2FA9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39F39-6D6C-4BB0-B3BF-F64BBCB4AA1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CE6416-11CE-487F-8A0C-3F190B641EF9}" type="datetimeFigureOut">
              <a:rPr lang="uk-UA"/>
              <a:pPr>
                <a:defRPr/>
              </a:pPr>
              <a:t>10.06.2021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09CB2B-1223-413F-9F95-F441F3B5707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37F308-2214-493F-9B61-D7E149CF1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35D5B8-E207-432A-AD7B-6C0802E4121C}"/>
              </a:ext>
            </a:extLst>
          </p:cNvPr>
          <p:cNvSpPr/>
          <p:nvPr/>
        </p:nvSpPr>
        <p:spPr>
          <a:xfrm>
            <a:off x="1385899" y="420580"/>
            <a:ext cx="63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UA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ДОШК</a:t>
            </a: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ОЛЬНОЕ ОБРАЗОВАТЕЛЬНОЕ УЧРЕЖДЕНИЕ</a:t>
            </a:r>
            <a:r>
              <a:rPr lang="uk-UA" b="1" kern="0" dirty="0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br>
              <a:rPr lang="uk-UA" b="1" kern="0" dirty="0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ЯСЛИ-САД КОМБ</a:t>
            </a:r>
            <a:r>
              <a:rPr lang="uk-UA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ИНИРОВАННОГО ТИПА</a:t>
            </a:r>
            <a:br>
              <a:rPr lang="ru-UA" b="1" kern="0" dirty="0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uk-UA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№4 «СОЛНЫШКО»    </a:t>
            </a:r>
            <a:endParaRPr lang="ru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F826944-584D-4031-8ACE-1B0198D318B5}"/>
              </a:ext>
            </a:extLst>
          </p:cNvPr>
          <p:cNvSpPr txBox="1">
            <a:spLocks/>
          </p:cNvSpPr>
          <p:nvPr/>
        </p:nvSpPr>
        <p:spPr bwMode="auto">
          <a:xfrm>
            <a:off x="1115616" y="1484784"/>
            <a:ext cx="7132637" cy="213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uk-UA" sz="28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ПРОЕКТ </a:t>
            </a:r>
            <a:br>
              <a:rPr lang="uk-UA" sz="28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uk-UA" sz="28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«И З У М Р У Д Н Ы Й    Г О Р О Д»</a:t>
            </a:r>
            <a:br>
              <a:rPr lang="uk-UA" sz="28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br>
              <a:rPr lang="ru-UA" sz="28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0E3089-ABAB-48D3-A11C-B944633FD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17" y="2945420"/>
            <a:ext cx="5236363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id="{43106F5C-DB9C-4A4E-87B1-280E068C60BE}"/>
              </a:ext>
            </a:extLst>
          </p:cNvPr>
          <p:cNvSpPr txBox="1">
            <a:spLocks/>
          </p:cNvSpPr>
          <p:nvPr/>
        </p:nvSpPr>
        <p:spPr>
          <a:xfrm>
            <a:off x="4572000" y="404664"/>
            <a:ext cx="6387836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AFEB3-CCFE-48A6-A395-6EE3FE6CBCC8}"/>
              </a:ext>
            </a:extLst>
          </p:cNvPr>
          <p:cNvSpPr txBox="1"/>
          <p:nvPr/>
        </p:nvSpPr>
        <p:spPr>
          <a:xfrm>
            <a:off x="287524" y="2826574"/>
            <a:ext cx="8568952" cy="3936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6000"/>
              </a:lnSpc>
              <a:spcAft>
                <a:spcPts val="800"/>
              </a:spcAft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Поэтому одной из главных проблем города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экология. Высокая концентрация промышленного, сельскохозяйственного производства, транспорта в сочетании с высокой плотностью населения создали огромную нагрузку на биосферу. Согласно мониторингу, общее состояние атмосферного воздуха в городе Дружковка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загрязнёно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нуждается в улучшении. В такой экологической обстановке, в центре города, работает ясли-сад комбинированного типа №4 «Солнышко»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Дружковского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Донецкой области (далее ДОУ), где воспитывается более 200 детей. </a:t>
            </a:r>
            <a:r>
              <a:rPr kumimoji="0" lang="ru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темпы урбанизации требуют оздоровления окружающей среды, защиты от пыли, токсичных газов и от городского шума, которые в комплексе наносят вред здоровью, травмируют и угнетают психику, снижают умственные способности детей. Поэтому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крайне </a:t>
            </a:r>
            <a:r>
              <a:rPr kumimoji="0" lang="ru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kumimoji="0" lang="ru-UA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озеленени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kumimoji="0" lang="ru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ландшафтно-</a:t>
            </a:r>
            <a:r>
              <a:rPr kumimoji="0" lang="ru-UA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ое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kumimoji="0" lang="ru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UA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ого</a:t>
            </a:r>
            <a:r>
              <a:rPr kumimoji="0" lang="ru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UA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я. </a:t>
            </a:r>
          </a:p>
          <a:p>
            <a:pPr fontAlgn="base">
              <a:lnSpc>
                <a:spcPct val="106000"/>
              </a:lnSpc>
              <a:spcAft>
                <a:spcPts val="800"/>
              </a:spcAft>
            </a:pPr>
            <a:r>
              <a:rPr lang="ru-RU" sz="1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Руководитель оздоровительного экологического проекта по </a:t>
            </a:r>
            <a:r>
              <a:rPr lang="ru-RU" sz="1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евроозеленению</a:t>
            </a:r>
            <a:r>
              <a:rPr lang="ru-RU" sz="1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«Изумрудный город», заведующая ДОУ Хохлова Лилия Ивановна. 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1284F3-79DE-473B-881D-75F89B9B5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0" y="0"/>
            <a:ext cx="4730906" cy="2962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183D01-531B-4749-9BAC-F49DF3F304B5}"/>
              </a:ext>
            </a:extLst>
          </p:cNvPr>
          <p:cNvSpPr txBox="1"/>
          <p:nvPr/>
        </p:nvSpPr>
        <p:spPr>
          <a:xfrm>
            <a:off x="4702495" y="351527"/>
            <a:ext cx="42484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Дружковка - объект промышленного назначения. Более половины жителей города занято в промышленной сфере. Крупнейшими предприятиями в нашем городе являются: машиностроительный завод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Групп», ЧАО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Дружковский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метизный завод», ОАО «Грета»,</a:t>
            </a:r>
            <a:r>
              <a:rPr lang="ru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 «</a:t>
            </a:r>
            <a:r>
              <a:rPr lang="ru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Дружковское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рудоуправление»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 «Веско»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Дружковский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фарфоровый завод и другие. </a:t>
            </a:r>
            <a:endParaRPr lang="ru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1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6B3361-9212-4799-B185-7CA596BF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240" y="3856409"/>
            <a:ext cx="2748605" cy="277200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43106F5C-DB9C-4A4E-87B1-280E068C60BE}"/>
              </a:ext>
            </a:extLst>
          </p:cNvPr>
          <p:cNvSpPr txBox="1">
            <a:spLocks/>
          </p:cNvSpPr>
          <p:nvPr/>
        </p:nvSpPr>
        <p:spPr>
          <a:xfrm>
            <a:off x="489869" y="332656"/>
            <a:ext cx="8404060" cy="619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211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            </a:t>
            </a:r>
            <a:endParaRPr kumimoji="0" lang="ru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2BEC023-59A6-45B1-A7BA-05F49EE3E9A2}"/>
              </a:ext>
            </a:extLst>
          </p:cNvPr>
          <p:cNvSpPr txBox="1"/>
          <p:nvPr/>
        </p:nvSpPr>
        <p:spPr>
          <a:xfrm>
            <a:off x="261479" y="616247"/>
            <a:ext cx="8191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Благоустройство и озеленение детского сада.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оздание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комфортной ландшафтной зоны для осуществления экологического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нравственного воспитания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оздоровления дошкольников.</a:t>
            </a:r>
            <a:endParaRPr lang="ru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82BEC023-59A6-45B1-A7BA-05F49EE3E9A2}"/>
              </a:ext>
            </a:extLst>
          </p:cNvPr>
          <p:cNvSpPr txBox="1"/>
          <p:nvPr/>
        </p:nvSpPr>
        <p:spPr>
          <a:xfrm>
            <a:off x="220696" y="1798968"/>
            <a:ext cx="81915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</a:p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</a:t>
            </a:r>
            <a:r>
              <a:rPr kumimoji="0" lang="ru-UA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оздание</a:t>
            </a:r>
            <a:r>
              <a:rPr kumimoji="0" lang="ru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 безопасной и благоприятной среды на территории ДОУ.</a:t>
            </a:r>
          </a:p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ормирование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условий для эффективного экологического образования </a:t>
            </a:r>
            <a:endParaRPr lang="ru-UA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оздоровительной работы с дошкольниками.</a:t>
            </a:r>
          </a:p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</a:t>
            </a:r>
            <a:r>
              <a:rPr lang="ru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одействие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сотрудничеству детей и взрослых, привлечение родителей </a:t>
            </a:r>
          </a:p>
          <a:p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создания комфортной ландшафтной зоны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существление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трудового воспитания детей в процессе ухода за растениями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ропаганда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охраны окружающей среды и формирование экологической </a:t>
            </a:r>
          </a:p>
          <a:p>
            <a:r>
              <a:rPr lang="ru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населения.</a:t>
            </a:r>
          </a:p>
          <a:p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2FD561-BE84-4E53-8422-C6D148B9C3B7}"/>
              </a:ext>
            </a:extLst>
          </p:cNvPr>
          <p:cNvSpPr txBox="1"/>
          <p:nvPr/>
        </p:nvSpPr>
        <p:spPr>
          <a:xfrm>
            <a:off x="242385" y="422779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сумма проекта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ru-UA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2437C-A963-42F5-8C98-5140E77FD9B2}"/>
              </a:ext>
            </a:extLst>
          </p:cNvPr>
          <p:cNvSpPr txBox="1"/>
          <p:nvPr/>
        </p:nvSpPr>
        <p:spPr>
          <a:xfrm>
            <a:off x="2975953" y="4233955"/>
            <a:ext cx="13080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250000грн.</a:t>
            </a:r>
            <a:endParaRPr lang="ru-UA" sz="1600" dirty="0">
              <a:highlight>
                <a:srgbClr val="FFFF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D11C9-9543-4C42-8620-EDCB2896C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946" y="4486927"/>
            <a:ext cx="2105317" cy="212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D5DAB8-FDC7-47C6-817B-1A41EBC8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55" y="4941239"/>
            <a:ext cx="1692000" cy="17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C06ACA8-BF2D-49C9-B201-ACDCA0CA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375" y="5404061"/>
            <a:ext cx="11880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A667AC8-5179-4E7F-ACE4-7F62C28D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616" y="4003702"/>
            <a:ext cx="1432854" cy="107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9F4158-BF34-4DD6-834E-AF3950A2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883" y="2200994"/>
            <a:ext cx="1311399" cy="13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6C1D6C-0174-4AD1-A2E1-DEAE4CC74B56}"/>
              </a:ext>
            </a:extLst>
          </p:cNvPr>
          <p:cNvSpPr/>
          <p:nvPr/>
        </p:nvSpPr>
        <p:spPr>
          <a:xfrm>
            <a:off x="483801" y="313447"/>
            <a:ext cx="79568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E4C38B-D05C-4308-A274-94129C464BA7}"/>
              </a:ext>
            </a:extLst>
          </p:cNvPr>
          <p:cNvSpPr/>
          <p:nvPr/>
        </p:nvSpPr>
        <p:spPr>
          <a:xfrm>
            <a:off x="369763" y="1514242"/>
            <a:ext cx="165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Можжевельник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козацкий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9D76FA9-A351-407A-94B7-E6F70FCDEBD0}"/>
              </a:ext>
            </a:extLst>
          </p:cNvPr>
          <p:cNvSpPr/>
          <p:nvPr/>
        </p:nvSpPr>
        <p:spPr>
          <a:xfrm>
            <a:off x="357569" y="4994319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Хоста "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Wolverine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2399978-4A1B-4F77-A8AB-DBDAFCE692D3}"/>
              </a:ext>
            </a:extLst>
          </p:cNvPr>
          <p:cNvSpPr/>
          <p:nvPr/>
        </p:nvSpPr>
        <p:spPr>
          <a:xfrm>
            <a:off x="3162524" y="2220053"/>
            <a:ext cx="1187999" cy="34037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</a:t>
            </a:r>
            <a:endParaRPr kumimoji="0" lang="ru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8137949-8619-43FC-B540-FD92CC4BA073}"/>
              </a:ext>
            </a:extLst>
          </p:cNvPr>
          <p:cNvSpPr/>
          <p:nvPr/>
        </p:nvSpPr>
        <p:spPr>
          <a:xfrm>
            <a:off x="3431470" y="4021356"/>
            <a:ext cx="1187999" cy="355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320</a:t>
            </a:r>
            <a:endParaRPr kumimoji="0" lang="ru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643E57-DA3A-4B84-AB23-817DA1DF4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09" y="1975907"/>
            <a:ext cx="1024947" cy="143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EA3A51-B0EA-42AB-A76F-5863683B9A80}"/>
              </a:ext>
            </a:extLst>
          </p:cNvPr>
          <p:cNvSpPr txBox="1"/>
          <p:nvPr/>
        </p:nvSpPr>
        <p:spPr>
          <a:xfrm>
            <a:off x="377960" y="3380502"/>
            <a:ext cx="199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Ель колючая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Glauca Compacta </a:t>
            </a:r>
            <a:endParaRPr lang="ru-UA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5182F6-B7FD-483B-92A7-C26FBD7DE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45" y="3842167"/>
            <a:ext cx="1432854" cy="1172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C957E12-875C-4EA1-B350-F4CBAE67E6CE}"/>
              </a:ext>
            </a:extLst>
          </p:cNvPr>
          <p:cNvSpPr txBox="1"/>
          <p:nvPr/>
        </p:nvSpPr>
        <p:spPr>
          <a:xfrm>
            <a:off x="2271701" y="3446967"/>
            <a:ext cx="1666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Туя западная Smaragd</a:t>
            </a:r>
            <a:endParaRPr lang="ru-UA" sz="12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AB8E2BC-F376-41E5-BB25-2D9E00F6A89B}"/>
              </a:ext>
            </a:extLst>
          </p:cNvPr>
          <p:cNvSpPr txBox="1"/>
          <p:nvPr/>
        </p:nvSpPr>
        <p:spPr>
          <a:xfrm>
            <a:off x="2516121" y="5109681"/>
            <a:ext cx="2088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Туя западная Danica</a:t>
            </a:r>
            <a:endParaRPr lang="ru-UA" sz="12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8AA81C-D72D-4A25-89E3-DF0389182894}"/>
              </a:ext>
            </a:extLst>
          </p:cNvPr>
          <p:cNvSpPr txBox="1"/>
          <p:nvPr/>
        </p:nvSpPr>
        <p:spPr>
          <a:xfrm>
            <a:off x="2526339" y="6537400"/>
            <a:ext cx="17769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Сосна крымская</a:t>
            </a:r>
            <a:endParaRPr lang="ru-UA" sz="1200" b="1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DBDA1D49-64BD-4615-B96D-69C86D34B2E9}"/>
              </a:ext>
            </a:extLst>
          </p:cNvPr>
          <p:cNvSpPr/>
          <p:nvPr/>
        </p:nvSpPr>
        <p:spPr>
          <a:xfrm>
            <a:off x="3340372" y="5386680"/>
            <a:ext cx="1231628" cy="355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  <a:endParaRPr kumimoji="0" lang="ru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9042F51-C943-411C-963D-21900DA7F8D6}"/>
              </a:ext>
            </a:extLst>
          </p:cNvPr>
          <p:cNvSpPr txBox="1"/>
          <p:nvPr/>
        </p:nvSpPr>
        <p:spPr>
          <a:xfrm>
            <a:off x="2526806" y="1765332"/>
            <a:ext cx="1448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Туя западная </a:t>
            </a:r>
          </a:p>
          <a:p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Aureospicata</a:t>
            </a:r>
            <a:endParaRPr lang="ru-UA" sz="1200" b="1" dirty="0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BA5B64D-39BB-4688-B7AE-5F5D50B9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4439" y="375523"/>
            <a:ext cx="1002174" cy="144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Овал 64">
            <a:extLst>
              <a:ext uri="{FF2B5EF4-FFF2-40B4-BE49-F238E27FC236}">
                <a16:creationId xmlns:a16="http://schemas.microsoft.com/office/drawing/2014/main" id="{EBF07C60-07B2-4BBE-975C-E71043126A29}"/>
              </a:ext>
            </a:extLst>
          </p:cNvPr>
          <p:cNvSpPr/>
          <p:nvPr/>
        </p:nvSpPr>
        <p:spPr>
          <a:xfrm>
            <a:off x="3235695" y="372024"/>
            <a:ext cx="1187999" cy="355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210</a:t>
            </a:r>
            <a:endParaRPr kumimoji="0" lang="ru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D67B340-28E2-43D3-B091-75CB8CE39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797" y="5305110"/>
            <a:ext cx="11880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7EDEA72-992E-400A-842A-F705BE85FBC8}"/>
              </a:ext>
            </a:extLst>
          </p:cNvPr>
          <p:cNvSpPr txBox="1"/>
          <p:nvPr/>
        </p:nvSpPr>
        <p:spPr>
          <a:xfrm>
            <a:off x="329375" y="641428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Чубушник венечный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(жасмин садовый) </a:t>
            </a:r>
            <a:endParaRPr lang="ru-UA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D8720CA2-DC1B-48C0-87DD-C907FCED6C97}"/>
              </a:ext>
            </a:extLst>
          </p:cNvPr>
          <p:cNvSpPr/>
          <p:nvPr/>
        </p:nvSpPr>
        <p:spPr>
          <a:xfrm>
            <a:off x="1210324" y="5335953"/>
            <a:ext cx="1187999" cy="355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ru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0DDCE-8866-4DCC-814E-BCC61993761B}"/>
              </a:ext>
            </a:extLst>
          </p:cNvPr>
          <p:cNvSpPr txBox="1"/>
          <p:nvPr/>
        </p:nvSpPr>
        <p:spPr>
          <a:xfrm>
            <a:off x="357569" y="2047"/>
            <a:ext cx="803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</a:t>
            </a:r>
            <a:r>
              <a:rPr lang="ru-RU" sz="2800" b="1" dirty="0">
                <a:highlight>
                  <a:srgbClr val="FFFF00"/>
                </a:highlight>
              </a:rPr>
              <a:t> </a:t>
            </a:r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для озеленения насаждений:</a:t>
            </a:r>
            <a:endParaRPr lang="ru-UA" sz="16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043DA45-1606-46B5-8749-B65A71D46679}"/>
              </a:ext>
            </a:extLst>
          </p:cNvPr>
          <p:cNvSpPr/>
          <p:nvPr/>
        </p:nvSpPr>
        <p:spPr>
          <a:xfrm>
            <a:off x="1241896" y="3834425"/>
            <a:ext cx="1187999" cy="338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ru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C4B19F-BD78-44A9-809E-B7E0BD965F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081" y="415002"/>
            <a:ext cx="1547365" cy="113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011DBD71-5B06-49C6-BB66-C5A01106A145}"/>
              </a:ext>
            </a:extLst>
          </p:cNvPr>
          <p:cNvSpPr/>
          <p:nvPr/>
        </p:nvSpPr>
        <p:spPr>
          <a:xfrm>
            <a:off x="1376292" y="426415"/>
            <a:ext cx="1187999" cy="30219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170</a:t>
            </a:r>
            <a:endParaRPr kumimoji="0" lang="ru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ECF49C5-6EBB-49C0-BDB1-FBB9E26E3468}"/>
              </a:ext>
            </a:extLst>
          </p:cNvPr>
          <p:cNvSpPr/>
          <p:nvPr/>
        </p:nvSpPr>
        <p:spPr>
          <a:xfrm>
            <a:off x="1083702" y="1977248"/>
            <a:ext cx="1187999" cy="30219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  <a:endParaRPr kumimoji="0" lang="ru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DAD5A3C-DA5A-4FB6-829C-6D079C1C1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5469" y="746179"/>
            <a:ext cx="1448360" cy="108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Овал 28">
            <a:extLst>
              <a:ext uri="{FF2B5EF4-FFF2-40B4-BE49-F238E27FC236}">
                <a16:creationId xmlns:a16="http://schemas.microsoft.com/office/drawing/2014/main" id="{EF9FA4B6-F51D-4E1B-B162-CDEAA2B15637}"/>
              </a:ext>
            </a:extLst>
          </p:cNvPr>
          <p:cNvSpPr/>
          <p:nvPr/>
        </p:nvSpPr>
        <p:spPr>
          <a:xfrm>
            <a:off x="4901375" y="746179"/>
            <a:ext cx="1187999" cy="3028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ru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19CAB8E-7DBE-4F7A-AC97-71E1B9249AD9}"/>
              </a:ext>
            </a:extLst>
          </p:cNvPr>
          <p:cNvSpPr/>
          <p:nvPr/>
        </p:nvSpPr>
        <p:spPr>
          <a:xfrm>
            <a:off x="3857984" y="1795566"/>
            <a:ext cx="985078" cy="27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Петуния</a:t>
            </a:r>
            <a:endParaRPr kumimoji="0" lang="ru-U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0072600-2E1D-4E02-94E4-AF94D258B3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8341" y="699667"/>
            <a:ext cx="1707000" cy="1131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8FFB219-5049-4632-98BC-4EA5CB4350EE}"/>
              </a:ext>
            </a:extLst>
          </p:cNvPr>
          <p:cNvSpPr txBox="1"/>
          <p:nvPr/>
        </p:nvSpPr>
        <p:spPr>
          <a:xfrm>
            <a:off x="6174240" y="1795566"/>
            <a:ext cx="2950537" cy="28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 травянистый "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Sorbet" </a:t>
            </a:r>
            <a:endParaRPr lang="ru-UA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D6502C28-2C76-4FF0-A8AD-C01B70D3F829}"/>
              </a:ext>
            </a:extLst>
          </p:cNvPr>
          <p:cNvSpPr/>
          <p:nvPr/>
        </p:nvSpPr>
        <p:spPr>
          <a:xfrm>
            <a:off x="7348298" y="712708"/>
            <a:ext cx="1187999" cy="3028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215</a:t>
            </a:r>
            <a:endParaRPr kumimoji="0" lang="ru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39268F-D340-4D2D-88FE-5271975DCD8D}"/>
              </a:ext>
            </a:extLst>
          </p:cNvPr>
          <p:cNvSpPr txBox="1"/>
          <p:nvPr/>
        </p:nvSpPr>
        <p:spPr>
          <a:xfrm>
            <a:off x="4268364" y="3434152"/>
            <a:ext cx="2902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Бересклет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Форчуна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Sunspot </a:t>
            </a:r>
            <a:endParaRPr lang="ru-UA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FEBFF7-F8DC-491E-8A41-70176EC5F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997" y="2149941"/>
            <a:ext cx="1748532" cy="13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E9C51479-A04B-4804-B64F-6003B6572599}"/>
              </a:ext>
            </a:extLst>
          </p:cNvPr>
          <p:cNvSpPr/>
          <p:nvPr/>
        </p:nvSpPr>
        <p:spPr>
          <a:xfrm>
            <a:off x="5502293" y="2160970"/>
            <a:ext cx="1187999" cy="3028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  <a:endParaRPr kumimoji="0" lang="ru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981DF7-11C8-45A6-8C00-643F6AD4E2D0}"/>
              </a:ext>
            </a:extLst>
          </p:cNvPr>
          <p:cNvSpPr txBox="1"/>
          <p:nvPr/>
        </p:nvSpPr>
        <p:spPr>
          <a:xfrm>
            <a:off x="6705765" y="3308512"/>
            <a:ext cx="2693198" cy="50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Гортензия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великолистова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"Хамелеон" (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Chameleon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UA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375139-087D-4551-9C9D-D125F15A11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5708" y="2103807"/>
            <a:ext cx="1654977" cy="1243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id="{820F2B51-D168-4315-9113-CA317A3A903E}"/>
              </a:ext>
            </a:extLst>
          </p:cNvPr>
          <p:cNvSpPr/>
          <p:nvPr/>
        </p:nvSpPr>
        <p:spPr>
          <a:xfrm>
            <a:off x="7936778" y="2103807"/>
            <a:ext cx="1187999" cy="3028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kumimoji="0" lang="ru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809406F-5365-4D1D-A15A-BF81FE591D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1721" y="3742862"/>
            <a:ext cx="1710687" cy="128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9FD17AD1-AE99-40CB-96DA-70C9CA0E61CA}"/>
              </a:ext>
            </a:extLst>
          </p:cNvPr>
          <p:cNvSpPr/>
          <p:nvPr/>
        </p:nvSpPr>
        <p:spPr>
          <a:xfrm>
            <a:off x="5528573" y="3759836"/>
            <a:ext cx="1187999" cy="3028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ru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21C8E8-3677-4ED1-9205-70C8B390969E}"/>
              </a:ext>
            </a:extLst>
          </p:cNvPr>
          <p:cNvSpPr txBox="1"/>
          <p:nvPr/>
        </p:nvSpPr>
        <p:spPr>
          <a:xfrm>
            <a:off x="4570138" y="4969668"/>
            <a:ext cx="31344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 травянистый "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White" </a:t>
            </a:r>
            <a:endParaRPr lang="ru-UA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1C99936-15DD-4D4E-A8BA-9C9BC2561A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1493" y="3812176"/>
            <a:ext cx="1277059" cy="1170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CF15A23-16E6-4D85-8FE7-7E1FF5D53DCB}"/>
              </a:ext>
            </a:extLst>
          </p:cNvPr>
          <p:cNvSpPr txBox="1"/>
          <p:nvPr/>
        </p:nvSpPr>
        <p:spPr>
          <a:xfrm>
            <a:off x="6785708" y="4955792"/>
            <a:ext cx="2629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Лапчатка кустарниковая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lovely pink</a:t>
            </a:r>
            <a:endParaRPr lang="ru-UA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84310439-348E-43E8-9835-123F9B6C8980}"/>
              </a:ext>
            </a:extLst>
          </p:cNvPr>
          <p:cNvSpPr/>
          <p:nvPr/>
        </p:nvSpPr>
        <p:spPr>
          <a:xfrm>
            <a:off x="7846685" y="3809777"/>
            <a:ext cx="1187999" cy="3028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ru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8FBF31-B9D8-47CB-8548-B90BEB8D60FF}"/>
              </a:ext>
            </a:extLst>
          </p:cNvPr>
          <p:cNvSpPr txBox="1"/>
          <p:nvPr/>
        </p:nvSpPr>
        <p:spPr>
          <a:xfrm>
            <a:off x="4526652" y="6357918"/>
            <a:ext cx="2463664" cy="50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 травянистый "Диана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Паркс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UA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A1EDA28-9DF7-4BC6-B15F-077562D5A2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9130" y="5273040"/>
            <a:ext cx="1513448" cy="112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89D3DA0-B7AE-4573-BA92-FED7D22A9AA2}"/>
              </a:ext>
            </a:extLst>
          </p:cNvPr>
          <p:cNvSpPr/>
          <p:nvPr/>
        </p:nvSpPr>
        <p:spPr>
          <a:xfrm>
            <a:off x="5551584" y="5304516"/>
            <a:ext cx="1187999" cy="3028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endParaRPr kumimoji="0" lang="ru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DB59511-AC3C-4404-8CBA-91E6787D24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42313" y="5296483"/>
            <a:ext cx="1631795" cy="118065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503065C-131E-4C47-A4BD-889706B3AAF8}"/>
              </a:ext>
            </a:extLst>
          </p:cNvPr>
          <p:cNvSpPr txBox="1"/>
          <p:nvPr/>
        </p:nvSpPr>
        <p:spPr>
          <a:xfrm>
            <a:off x="6972462" y="6211669"/>
            <a:ext cx="2201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Грядка деревянная (окрашенная</a:t>
            </a:r>
            <a:r>
              <a:rPr kumimoji="0" lang="ru-RU" sz="1200" b="1" i="0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320х1000х2000мм)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DDD80CD-E616-490D-B886-4A7B135546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62271" y="5324780"/>
            <a:ext cx="1311265" cy="4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1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8D0E1E1-BC52-4CAD-87AE-C06B556B9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784976" cy="3816424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55B7BA-DD43-4AA7-A921-B1AD063A855B}"/>
              </a:ext>
            </a:extLst>
          </p:cNvPr>
          <p:cNvSpPr txBox="1"/>
          <p:nvPr/>
        </p:nvSpPr>
        <p:spPr>
          <a:xfrm>
            <a:off x="179512" y="4653136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Вдоль ограждения учреждения – высаживаются туи, можжевельник.</a:t>
            </a:r>
            <a:endParaRPr lang="ru-UA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Участки разделены пионами, хостами.</a:t>
            </a:r>
            <a:endParaRPr lang="ru-UA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Цветы декоративные  и кустарники высаживаются на существующие клумбы.</a:t>
            </a:r>
            <a:endParaRPr lang="ru-UA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Устанавливается грядка деревянная на площадке расположения детских огородов.</a:t>
            </a:r>
            <a:endParaRPr lang="ru-UA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Ель высаживается на участках.</a:t>
            </a:r>
            <a:endParaRPr lang="ru-UA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58DE678-4D99-4CFD-A189-8FD0A0081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70206"/>
            <a:ext cx="3673018" cy="205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74058-2111-4F9B-A502-7D7550DF71E7}"/>
              </a:ext>
            </a:extLst>
          </p:cNvPr>
          <p:cNvSpPr txBox="1"/>
          <p:nvPr/>
        </p:nvSpPr>
        <p:spPr>
          <a:xfrm>
            <a:off x="395536" y="20431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озеленения территории дошкольного учреждения:</a:t>
            </a:r>
            <a:endParaRPr lang="ru-UA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5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19572" y="908720"/>
            <a:ext cx="7704856" cy="1368152"/>
          </a:xfrm>
        </p:spPr>
        <p:txBody>
          <a:bodyPr/>
          <a:lstStyle/>
          <a:p>
            <a:pPr marL="2404110" indent="-1773555">
              <a:lnSpc>
                <a:spcPct val="107000"/>
              </a:lnSpc>
              <a:spcAft>
                <a:spcPts val="0"/>
              </a:spcAft>
            </a:pPr>
            <a:r>
              <a:rPr lang="uk-UA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F12B34-012A-41DF-B9BB-63D5A1D62A7C}"/>
              </a:ext>
            </a:extLst>
          </p:cNvPr>
          <p:cNvSpPr/>
          <p:nvPr/>
        </p:nvSpPr>
        <p:spPr>
          <a:xfrm>
            <a:off x="791072" y="457894"/>
            <a:ext cx="83529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 w="6731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009900"/>
              </a:solidFill>
              <a:effectLst>
                <a:outerShdw dist="38100" dir="2700000" algn="bl">
                  <a:srgbClr val="4BACC6"/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U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697BD0-D669-44DD-8191-41F19476881D}"/>
              </a:ext>
            </a:extLst>
          </p:cNvPr>
          <p:cNvSpPr/>
          <p:nvPr/>
        </p:nvSpPr>
        <p:spPr>
          <a:xfrm>
            <a:off x="395536" y="620688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B7BA6D6-75DD-4488-9B7C-A00EC56B2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74307"/>
              </p:ext>
            </p:extLst>
          </p:nvPr>
        </p:nvGraphicFramePr>
        <p:xfrm>
          <a:off x="323528" y="746290"/>
          <a:ext cx="8352927" cy="4754312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165918795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1392632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28054901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988955272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val="1304445764"/>
                    </a:ext>
                  </a:extLst>
                </a:gridCol>
              </a:tblGrid>
              <a:tr h="457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Статья расходов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Стоимость (ед.), грн.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Кол-во единиц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Всего, 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грн.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143858"/>
                  </a:ext>
                </a:extLst>
              </a:tr>
              <a:tr h="548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Можжевельник козацкий    (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7,5</a:t>
                      </a: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(ємність)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Ширина 35-40+ см)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 25шт.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 1750грн.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393113"/>
                  </a:ext>
                </a:extLst>
              </a:tr>
              <a:tr h="1725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Ель колючая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Glauca Compacta 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(С5)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 9шт.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163310"/>
                  </a:ext>
                </a:extLst>
              </a:tr>
              <a:tr h="2057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charset="0"/>
                        </a:rPr>
                        <a:t>Туя западная Smaragd   (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Висота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 110-130 см)</a:t>
                      </a:r>
                      <a:endParaRPr lang="ru-UA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80шт.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712261"/>
                  </a:ext>
                </a:extLst>
              </a:tr>
              <a:tr h="1843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charset="0"/>
                        </a:rPr>
                        <a:t>Туя западная 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Danica   (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7,5 (</a:t>
                      </a:r>
                      <a:r>
                        <a:rPr lang="ru-RU" sz="1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емкость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шарообразная) 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11520грн.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99009"/>
                  </a:ext>
                </a:extLst>
              </a:tr>
              <a:tr h="1762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charset="0"/>
                        </a:rPr>
                        <a:t>Туя западная  Aureospicata   (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Висота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= 80-100 см)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468399"/>
                  </a:ext>
                </a:extLst>
              </a:tr>
              <a:tr h="1843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charset="0"/>
                        </a:rPr>
                        <a:t>Сосна крымская    (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</a:t>
                      </a: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сота 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h=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130-170 см)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375грн.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1125грн.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12694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charset="0"/>
                        </a:rPr>
                        <a:t>Хоста "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charset="0"/>
                        </a:rPr>
                        <a:t>Wolverine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charset="0"/>
                        </a:rPr>
                        <a:t>"    (Высота до 50см)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8550грн.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033631"/>
                  </a:ext>
                </a:extLst>
              </a:tr>
              <a:tr h="1895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Чубушник венечный (жасмин садовый)   (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сота </a:t>
                      </a: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40-50+ см)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37696"/>
                  </a:ext>
                </a:extLst>
              </a:tr>
              <a:tr h="1704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Петуния  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548656"/>
                  </a:ext>
                </a:extLst>
              </a:tr>
              <a:tr h="2040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Гортензия крупнолистовая «Хамелеон» (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Chameleon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57515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Пион травянистый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"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Sorbet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"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215грн.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966412"/>
                  </a:ext>
                </a:extLst>
              </a:tr>
              <a:tr h="746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Пион травянистый "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White" 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120грн.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12000грн.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804807"/>
                  </a:ext>
                </a:extLst>
              </a:tr>
              <a:tr h="746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Пион травянистый "Диана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Паркс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 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120грн.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12000грн.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553065"/>
                  </a:ext>
                </a:extLst>
              </a:tr>
              <a:tr h="1997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Бересклет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Форчуна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Sunspot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21137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Лапчатка кустарниковая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lovely pink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28981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Садовый бордюр  «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Екобордюр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ТИП 3» 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238грн.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2142грн.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93479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Грядка деревянная (окрашенная</a:t>
                      </a:r>
                      <a:r>
                        <a:rPr kumimoji="0" lang="ru-RU" sz="1200" b="1" i="0" u="none" strike="noStrike" kern="18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charset="0"/>
                        </a:rPr>
                        <a:t> 320х1000х2000мм)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10шт.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970989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Чернозём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1т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49845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Доставка материалов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30669грн.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48557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работ по озеленению и установка бордюр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65984грн.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21083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kumimoji="0" lang="ru-U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250000грн.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9610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AB6A47-F961-4F0C-870B-C554338A9C58}"/>
              </a:ext>
            </a:extLst>
          </p:cNvPr>
          <p:cNvSpPr txBox="1"/>
          <p:nvPr/>
        </p:nvSpPr>
        <p:spPr>
          <a:xfrm>
            <a:off x="2411760" y="238447"/>
            <a:ext cx="3816424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Бюджет проекта: </a:t>
            </a:r>
            <a:endParaRPr lang="ru-UA" sz="2000" b="1" dirty="0">
              <a:highlight>
                <a:srgbClr val="FFFF00"/>
              </a:highligh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6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FF1CC-E8B7-4F85-9E14-1DFA82202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492896"/>
            <a:ext cx="2209594" cy="165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697BD0-D669-44DD-8191-41F19476881D}"/>
              </a:ext>
            </a:extLst>
          </p:cNvPr>
          <p:cNvSpPr/>
          <p:nvPr/>
        </p:nvSpPr>
        <p:spPr>
          <a:xfrm>
            <a:off x="356882" y="226243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96361D-B0E4-4450-B10B-6BA606409C68}"/>
              </a:ext>
            </a:extLst>
          </p:cNvPr>
          <p:cNvSpPr txBox="1"/>
          <p:nvPr/>
        </p:nvSpPr>
        <p:spPr>
          <a:xfrm>
            <a:off x="376208" y="235218"/>
            <a:ext cx="8443249" cy="5981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Экологический проект «Изумрудный город» состоит из 3х этапов: </a:t>
            </a:r>
            <a:endParaRPr lang="ru-UA" sz="16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Собственный вклад (силами </a:t>
            </a:r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ДОУ</a:t>
            </a:r>
            <a:r>
              <a:rPr lang="ru-RU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endParaRPr lang="ru-UA" sz="16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Демонтаж кустов совместными усилиями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сотрудников детского сада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общественности (активистов, волонтёров), родителей детей.</a:t>
            </a:r>
            <a:endParaRPr lang="ru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экологической карты детского сада.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территории: очистка территории, вывоз мусора, выравнивание земельного покрова, перепланировка участков. </a:t>
            </a:r>
            <a:endParaRPr lang="ru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Вклад </a:t>
            </a:r>
            <a:r>
              <a:rPr lang="uk-UA" sz="16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компании</a:t>
            </a:r>
            <a:r>
              <a:rPr lang="uk-UA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VESCO</a:t>
            </a:r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UA" sz="16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Закупка материалов и насаждений.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 разбивки и оформления клумб; </a:t>
            </a:r>
          </a:p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посадки деревьев и кустов; очистки от мусора </a:t>
            </a:r>
          </a:p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остатков материалов, вывоз мусора.</a:t>
            </a:r>
            <a:endParaRPr lang="ru-RU" sz="1600" b="1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Результат: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Образовательная, профилактическая и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работа в экологической среде: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занятия, прогулки, оздоровительные мероприятия с детьми;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результатов работы с детьми по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экологическому воспитанию: м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ониторинг состояния</a:t>
            </a:r>
          </a:p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детей;</a:t>
            </a:r>
          </a:p>
          <a:p>
            <a:pPr marL="285750" indent="-285750">
              <a:buFontTx/>
              <a:buChar char="-"/>
            </a:pPr>
            <a:r>
              <a:rPr lang="ru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Гармоничное формирование разных видов отношения детей к 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природе (природоохранного, гуманного, эстетического, познавательного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оздоровительного</a:t>
            </a:r>
            <a:r>
              <a:rPr lang="ru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CBCDFF-7DAE-43BB-B169-A461A953F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408" y="3717032"/>
            <a:ext cx="2303242" cy="172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82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19572" y="908720"/>
            <a:ext cx="7704856" cy="1368152"/>
          </a:xfrm>
        </p:spPr>
        <p:txBody>
          <a:bodyPr/>
          <a:lstStyle/>
          <a:p>
            <a:pPr marL="2404110" indent="-1773555">
              <a:lnSpc>
                <a:spcPct val="107000"/>
              </a:lnSpc>
              <a:spcAft>
                <a:spcPts val="0"/>
              </a:spcAft>
            </a:pPr>
            <a:r>
              <a:rPr lang="uk-UA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F12B34-012A-41DF-B9BB-63D5A1D62A7C}"/>
              </a:ext>
            </a:extLst>
          </p:cNvPr>
          <p:cNvSpPr/>
          <p:nvPr/>
        </p:nvSpPr>
        <p:spPr>
          <a:xfrm>
            <a:off x="395536" y="260648"/>
            <a:ext cx="83529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 w="6731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009900"/>
              </a:solidFill>
              <a:effectLst>
                <a:outerShdw dist="38100" dir="2700000" algn="bl">
                  <a:srgbClr val="4BACC6"/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U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697BD0-D669-44DD-8191-41F19476881D}"/>
              </a:ext>
            </a:extLst>
          </p:cNvPr>
          <p:cNvSpPr/>
          <p:nvPr/>
        </p:nvSpPr>
        <p:spPr>
          <a:xfrm>
            <a:off x="356882" y="226243"/>
            <a:ext cx="770485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606F0-9E6F-4068-ADB2-7F09B8FDA3EE}"/>
              </a:ext>
            </a:extLst>
          </p:cNvPr>
          <p:cNvSpPr txBox="1"/>
          <p:nvPr/>
        </p:nvSpPr>
        <p:spPr>
          <a:xfrm>
            <a:off x="268197" y="204779"/>
            <a:ext cx="851892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UA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Дальнейшее развитие проекта</a:t>
            </a:r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b="1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Созданная на территории ДОУ экологически благоприятная среда позволит в дальнейшем эффективнее осуществлять работу по экологическому воспитанию детей дошкольного возраста. Окультуренная ландшафтная зона и озеленение прогулочных участков будут пополняться и обновляться игровым и спортивным оборудованием. 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планы:</a:t>
            </a:r>
          </a:p>
          <a:p>
            <a:pPr marL="285750" indent="-285750">
              <a:buFontTx/>
              <a:buChar char="-"/>
            </a:pPr>
            <a:r>
              <a:rPr lang="ru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всей территории детского сада расставить забавные садовые аксессуары, фигурки животных, птиц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так же с</a:t>
            </a:r>
            <a:r>
              <a:rPr lang="ru-UA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оздать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зеленый густой газон на каждом игровом участке, чтобы дети радовались возможности побегать босиком по мягкой траве. 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посадить лианы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жимолость, виноград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оформить цветочные композиции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здоровьесберегающую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среду с экологической тропой, релаксирующей зоной, декоративным прудом.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UA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ктивно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вести пропаганду среди населения по охране окружающей среды (акции «Елочка –зеленая иголочка», «Берегите птиц!», «Не рвите первоцветы»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«Чистый игровой участок»</a:t>
            </a:r>
            <a:r>
              <a:rPr lang="ru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т.д.), что поднимет статус дошкольных учреждений среди населения, создаст поистине зеленый уголок родного города. </a:t>
            </a:r>
            <a:endParaRPr lang="ru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197791-051D-4704-8C3E-E6F28BE4B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42" y="4235233"/>
            <a:ext cx="4964516" cy="20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ED708-7997-430A-BC9B-A240C36EB40F}"/>
              </a:ext>
            </a:extLst>
          </p:cNvPr>
          <p:cNvSpPr txBox="1"/>
          <p:nvPr/>
        </p:nvSpPr>
        <p:spPr>
          <a:xfrm>
            <a:off x="350964" y="5562017"/>
            <a:ext cx="8391582" cy="123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Функционирование, содержание и обновления  природного ландшафта «Изумрудный город» после открытия будут поддерживаться силами воспитателей детского сада, инициативной группы, привлечения родителей ДОУ.</a:t>
            </a:r>
            <a:endParaRPr kumimoji="0" lang="ru-U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29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4410</TotalTime>
  <Words>1138</Words>
  <Application>Microsoft Office PowerPoint</Application>
  <PresentationFormat>Экран (4:3)</PresentationFormat>
  <Paragraphs>242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</vt:lpstr>
      <vt:lpstr>Презентация PowerPoint</vt:lpstr>
      <vt:lpstr>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 завідувача дошкільного навчального закладу ясла-садка комбінованого типу №4 “Сонечко” Хохлової Лілії Іванівни</dc:title>
  <dc:creator>Елена</dc:creator>
  <cp:lastModifiedBy>Костенко Ольга Юрьевна</cp:lastModifiedBy>
  <cp:revision>646</cp:revision>
  <dcterms:created xsi:type="dcterms:W3CDTF">2016-02-07T09:21:07Z</dcterms:created>
  <dcterms:modified xsi:type="dcterms:W3CDTF">2021-06-10T10:31:31Z</dcterms:modified>
</cp:coreProperties>
</file>