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66" r:id="rId5"/>
    <p:sldId id="257" r:id="rId6"/>
    <p:sldId id="262" r:id="rId7"/>
    <p:sldId id="267" r:id="rId8"/>
    <p:sldId id="272" r:id="rId9"/>
    <p:sldId id="259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81411-7E1A-4E39-9044-6B7B2EA45D79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B9AE7-1C36-4833-8119-192640134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202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9AE7-1C36-4833-8119-19264013439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0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5EFE-6A67-4139-8165-2BA1CBF0730A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3D7-6D38-41AD-ABDB-97517C82C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7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5EFE-6A67-4139-8165-2BA1CBF0730A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3D7-6D38-41AD-ABDB-97517C82C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5EFE-6A67-4139-8165-2BA1CBF0730A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3D7-6D38-41AD-ABDB-97517C82C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8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5EFE-6A67-4139-8165-2BA1CBF0730A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3D7-6D38-41AD-ABDB-97517C82C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2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5EFE-6A67-4139-8165-2BA1CBF0730A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3D7-6D38-41AD-ABDB-97517C82C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1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5EFE-6A67-4139-8165-2BA1CBF0730A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3D7-6D38-41AD-ABDB-97517C82C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79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5EFE-6A67-4139-8165-2BA1CBF0730A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3D7-6D38-41AD-ABDB-97517C82C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97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5EFE-6A67-4139-8165-2BA1CBF0730A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3D7-6D38-41AD-ABDB-97517C82C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0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5EFE-6A67-4139-8165-2BA1CBF0730A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3D7-6D38-41AD-ABDB-97517C82C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7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5EFE-6A67-4139-8165-2BA1CBF0730A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3D7-6D38-41AD-ABDB-97517C82C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7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5EFE-6A67-4139-8165-2BA1CBF0730A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3D7-6D38-41AD-ABDB-97517C82C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55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F5EFE-6A67-4139-8165-2BA1CBF0730A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63D7-6D38-41AD-ABDB-97517C82C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hyperlink" Target="http://www.dyvogra.com/shop/image/cache/catalog/6846784-1000x1000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 t="4037" r="6798" b="1793"/>
          <a:stretch/>
        </p:blipFill>
        <p:spPr bwMode="auto">
          <a:xfrm>
            <a:off x="-104931" y="1"/>
            <a:ext cx="1214437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400924" y="1773238"/>
            <a:ext cx="7390151" cy="1655762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проекту</a:t>
            </a:r>
          </a:p>
          <a:p>
            <a:r>
              <a:rPr lang="uk-UA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«Створення сучасних </a:t>
            </a:r>
            <a:r>
              <a:rPr lang="uk-UA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 </a:t>
            </a:r>
          </a:p>
          <a:p>
            <a:r>
              <a:rPr lang="uk-UA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 з вадами </a:t>
            </a:r>
            <a:r>
              <a:rPr lang="uk-UA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 </a:t>
            </a:r>
          </a:p>
          <a:p>
            <a:r>
              <a:rPr lang="uk-UA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розвитку мовлення»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437" y="5853111"/>
            <a:ext cx="824995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Дошкільний навчальний заклад </a:t>
            </a:r>
          </a:p>
          <a:p>
            <a:pPr algn="ctr"/>
            <a:r>
              <a:rPr lang="uk-U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ясла-садок комбінованого типу № 2 «ТЕРЕМОК»</a:t>
            </a:r>
            <a:endParaRPr lang="ru-RU" sz="2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92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-29980"/>
            <a:ext cx="12192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2514" y="163417"/>
            <a:ext cx="11555994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36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Після реалізації проекту,  використання </a:t>
            </a:r>
          </a:p>
          <a:p>
            <a:r>
              <a:rPr lang="uk-UA" sz="36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дидактичного обладнання</a:t>
            </a:r>
            <a:r>
              <a:rPr lang="uk-UA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дасть змогу  в 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 </a:t>
            </a:r>
          </a:p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усіма педагогами (учителем-логопедом, </a:t>
            </a:r>
          </a:p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вихователями, музичним керівником, практичним</a:t>
            </a:r>
          </a:p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психологом) мовленнєвої компетентності</a:t>
            </a:r>
          </a:p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дошкільників під час ігор-занять </a:t>
            </a:r>
          </a:p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режимних моментів, а діти зможуть</a:t>
            </a:r>
          </a:p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висловлювати власні  думки, почуття,</a:t>
            </a:r>
          </a:p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 подальшому </a:t>
            </a:r>
            <a:r>
              <a:rPr lang="uk-UA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надасть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можливість</a:t>
            </a:r>
          </a:p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 навчатися в школі.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ÐÐ°ÑÑÐ¸Ð½ÐºÐ¸ Ð¿Ð¾ Ð·Ð°Ð¿ÑÐ¾ÑÑ ÐºÐ°ÑÑÐ¸Ð½ÐºÐ¸ Ñ Ð¸Ð·Ð¾Ð±ÑÐ°Ð¶ÐµÐ½Ð¸ÐµÐ¼ Ð´ÐµÑÐµÐ¹ Ð·Ð° ÐºÐ¾Ð¼Ð¿ÑÑÑÐµÑÐ¾Ð¼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215" y="4922429"/>
            <a:ext cx="1830806" cy="14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mzoom" descr="Конструктор фраз (укр.) &quot;Строим простые предложения&quot;. Набор карточек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045" y="2730018"/>
            <a:ext cx="2605405" cy="235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47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2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36781" y="542881"/>
            <a:ext cx="10650511" cy="3626878"/>
          </a:xfrm>
        </p:spPr>
        <p:txBody>
          <a:bodyPr>
            <a:noAutofit/>
          </a:bodyPr>
          <a:lstStyle/>
          <a:p>
            <a:r>
              <a:rPr lang="uk-UA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передбачає  необхідність використання дидактичних посібників для с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воєчасного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є основою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розумового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запорука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повноцінного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навколишнім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рідній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в наш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широкі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людьми. Правильна,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виразна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широко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нею, як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Вся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зв’язана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перших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700" b="1" dirty="0">
                <a:solidFill>
                  <a:srgbClr val="C00000"/>
                </a:solidFill>
              </a:rPr>
              <a:t>. </a:t>
            </a:r>
            <a:r>
              <a:rPr lang="uk-UA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 для  дитини не лише як засіб розвитку інтересу до навчання , вона розкриває широкі можливості візуалізації навчання в дошкільному навчальному закладі, а також сприяє розвитку різних сторін особистості через усебічний вплив на формування майже всіх якостей дитини, та є невід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ємною часткою сучасного освітнього процесу. </a:t>
            </a:r>
            <a:endParaRPr lang="ru-RU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8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90466" y="662473"/>
            <a:ext cx="10521582" cy="519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2800" b="0" u="sng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Методичною проблемою дошкільного закладу є:</a:t>
            </a:r>
          </a:p>
          <a:p>
            <a:r>
              <a:rPr lang="uk-U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Компетентнісно</a:t>
            </a:r>
            <a:r>
              <a:rPr lang="uk-U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-орієнтований підхід у формуванні та </a:t>
            </a:r>
          </a:p>
          <a:p>
            <a:r>
              <a:rPr lang="uk-U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особистості, здатної до самореалізації та само -</a:t>
            </a:r>
          </a:p>
          <a:p>
            <a:r>
              <a:rPr lang="uk-U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 в умовах сучасного </a:t>
            </a:r>
            <a:r>
              <a:rPr lang="uk-UA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соціопростору</a:t>
            </a:r>
            <a:r>
              <a:rPr lang="uk-U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0" u="sng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Пріоритетними змістовними напрямами та завданнями є:</a:t>
            </a:r>
          </a:p>
          <a:p>
            <a:pPr marL="342900" indent="-342900">
              <a:buFontTx/>
              <a:buChar char="-"/>
            </a:pPr>
            <a:r>
              <a:rPr lang="uk-U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активізація роботи з дітьми по формуванню комунікативно-</a:t>
            </a:r>
          </a:p>
          <a:p>
            <a:r>
              <a:rPr lang="uk-U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мовленнєвої компетенції шляхом упровадження інноваційних </a:t>
            </a:r>
          </a:p>
          <a:p>
            <a:r>
              <a:rPr lang="uk-UA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</a:t>
            </a:r>
            <a:r>
              <a:rPr lang="uk-U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технологій;</a:t>
            </a:r>
          </a:p>
          <a:p>
            <a:pPr marL="342900" indent="-342900">
              <a:buFontTx/>
              <a:buChar char="-"/>
            </a:pPr>
            <a:r>
              <a:rPr lang="uk-U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прияння збереженню, зміцненню здоров‘я кожної дитини, </a:t>
            </a:r>
          </a:p>
          <a:p>
            <a:r>
              <a:rPr lang="uk-U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ідтримання</a:t>
            </a:r>
            <a:r>
              <a:rPr lang="uk-U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інтересу  до здорового способу життя, потреби </a:t>
            </a:r>
          </a:p>
          <a:p>
            <a:r>
              <a:rPr lang="uk-UA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щоденній руховій діяльності</a:t>
            </a:r>
            <a:endParaRPr lang="uk-U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Подарочный набор &quot;Велика валіза&quot; Вундеркинд с пелёнок (на украинском языке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873" y="566676"/>
            <a:ext cx="1952434" cy="2002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38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90466" y="502820"/>
            <a:ext cx="10521582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3200" b="0" u="sng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закладі  працює  дві групи для дітей з вадами мови , які </a:t>
            </a:r>
          </a:p>
          <a:p>
            <a:r>
              <a:rPr lang="uk-UA" sz="32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200" b="0" u="sng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ідвідують 22 дитини. Таким дітям дуже важко скласти</a:t>
            </a:r>
          </a:p>
          <a:p>
            <a:r>
              <a:rPr lang="uk-UA" sz="3200" b="0" u="sng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речення, вивчити вірш,розповісти казку  виділити перший та останній звук  в слові, малювати . </a:t>
            </a:r>
          </a:p>
          <a:p>
            <a:r>
              <a:rPr lang="uk-UA" sz="3200" b="0" u="sng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3200" b="0" u="sng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організаціїї</a:t>
            </a:r>
            <a:r>
              <a:rPr lang="uk-UA" sz="3200" b="0" u="sng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 з дітьми з вадами</a:t>
            </a:r>
          </a:p>
          <a:p>
            <a:r>
              <a:rPr lang="uk-UA" sz="3200" b="0" u="sng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мови </a:t>
            </a:r>
            <a:r>
              <a:rPr lang="uk-UA" sz="3200" b="0" u="sng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потрідно</a:t>
            </a:r>
            <a:r>
              <a:rPr lang="uk-UA" sz="3200" b="0" u="sng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багато наочного та </a:t>
            </a:r>
            <a:r>
              <a:rPr lang="uk-UA" sz="3200" b="0" u="sng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роздаткового</a:t>
            </a:r>
            <a:r>
              <a:rPr lang="uk-UA" sz="3200" b="0" u="sng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матеріалу. Вчителі – логопеди, вихователі, практичний психолог у своїй роботі використовують посібники виготовлені своїми руками, але багатьох </a:t>
            </a:r>
            <a:r>
              <a:rPr lang="uk-UA" sz="32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 не хватає для</a:t>
            </a:r>
          </a:p>
          <a:p>
            <a:r>
              <a:rPr lang="uk-UA" sz="32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 з такими дітьми.</a:t>
            </a:r>
            <a:endParaRPr lang="uk-UA" sz="3200" b="0" u="sng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Подарочный набор &quot;Велика валіза&quot; Вундеркинд с пелёнок (на украинском языке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753" y="4632239"/>
            <a:ext cx="1952434" cy="1838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38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-14990"/>
            <a:ext cx="12192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30937" y="798890"/>
            <a:ext cx="11554714" cy="36268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даного проекту </a:t>
            </a:r>
            <a:r>
              <a:rPr lang="uk-UA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створення умов для</a:t>
            </a:r>
            <a:r>
              <a:rPr lang="uk-UA" sz="2800" dirty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активізації пізнавальної активності дітей, покращення процесів сприймання та запам’ятовування інформації,  створення комплексності, цілісності і системності корекційно-розвивальної роботи в умовах  дошкільного навчального закладу для дітей</a:t>
            </a:r>
          </a:p>
          <a:p>
            <a:pPr>
              <a:lnSpc>
                <a:spcPct val="100000"/>
              </a:lnSpc>
            </a:pP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порушеннями мовлення.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бюджет проекту складає :</a:t>
            </a:r>
          </a:p>
          <a:p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50 860 грн </a:t>
            </a:r>
          </a:p>
          <a:p>
            <a:endParaRPr lang="uk-UA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ÐÐ°ÑÑÐ¸Ð½ÐºÐ¸ Ð¿Ð¾ Ð·Ð°Ð¿ÑÐ¾ÑÑ ÐºÐ°ÑÑÐ¸Ð½ÐºÐ¸ Ñ Ð¸Ð·Ð¾Ð±ÑÐ°Ð¶ÐµÐ½Ð¸ÐµÐ¼ Ð´ÐµÑÐµÐ¹ Ð·Ð° ÐºÐ¾Ð¼Ð¿ÑÑÑÐµÑÐ¾Ð¼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74" y="4425768"/>
            <a:ext cx="3356180" cy="1982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37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1284" y="323109"/>
            <a:ext cx="10726166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сучасного дидактичного  </a:t>
            </a:r>
          </a:p>
          <a:p>
            <a:pPr algn="just"/>
            <a:r>
              <a:rPr lang="uk-UA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 допоможе педагогам закладу  </a:t>
            </a:r>
          </a:p>
          <a:p>
            <a:pPr algn="just"/>
            <a:r>
              <a:rPr lang="uk-UA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створити комплексність,</a:t>
            </a:r>
          </a:p>
          <a:p>
            <a:pPr algn="just"/>
            <a:r>
              <a:rPr lang="uk-UA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цілісність і системність корекційно-розвивальної</a:t>
            </a:r>
          </a:p>
          <a:p>
            <a:pPr algn="just"/>
            <a:r>
              <a:rPr lang="uk-UA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 в умовах дошкільного навчального закладу</a:t>
            </a:r>
          </a:p>
          <a:p>
            <a:pPr algn="just"/>
            <a:r>
              <a:rPr lang="uk-UA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сучасних технологій дає можливість </a:t>
            </a:r>
          </a:p>
          <a:p>
            <a:pPr algn="just"/>
            <a:r>
              <a:rPr lang="uk-UA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формувати всебічно розвинену та  творчу</a:t>
            </a:r>
          </a:p>
          <a:p>
            <a:pPr algn="just"/>
            <a:r>
              <a:rPr lang="uk-UA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особистість, яка в подальшому своєю діяльністю та </a:t>
            </a:r>
          </a:p>
          <a:p>
            <a:pPr algn="just"/>
            <a:r>
              <a:rPr lang="uk-UA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досягненнями підніме престиж рідного міста.</a:t>
            </a:r>
          </a:p>
          <a:p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Documents and Settings\User\Рабочий стол\2107913490_w640_h640_210791349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b="12560"/>
          <a:stretch/>
        </p:blipFill>
        <p:spPr bwMode="auto">
          <a:xfrm>
            <a:off x="6529940" y="446002"/>
            <a:ext cx="2820035" cy="2303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A24A22-F7DB-49A3-888B-8DC07B2EF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4" y="3234290"/>
            <a:ext cx="1965579" cy="1710214"/>
          </a:xfrm>
          <a:prstGeom prst="rect">
            <a:avLst/>
          </a:prstGeom>
        </p:spPr>
      </p:pic>
      <p:pic>
        <p:nvPicPr>
          <p:cNvPr id="8" name="Рисунок 7" descr="C:\Documents and Settings\User\Рабочий стол\1961959066_w640_h640_nabor-s-obemnymi.jpg">
            <a:extLst>
              <a:ext uri="{FF2B5EF4-FFF2-40B4-BE49-F238E27FC236}">
                <a16:creationId xmlns:a16="http://schemas.microsoft.com/office/drawing/2014/main" id="{234F6CDF-474D-4B3D-BE1E-632B68CE668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00" y="3234290"/>
            <a:ext cx="1789353" cy="142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zoom image">
            <a:extLst>
              <a:ext uri="{FF2B5EF4-FFF2-40B4-BE49-F238E27FC236}">
                <a16:creationId xmlns:a16="http://schemas.microsoft.com/office/drawing/2014/main" id="{571C0131-869B-4A6D-A8E1-7EBA26EA39F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63" y="5075965"/>
            <a:ext cx="1183472" cy="104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онструктор Hega «Инклюзия» (89), фото 1">
            <a:extLst>
              <a:ext uri="{FF2B5EF4-FFF2-40B4-BE49-F238E27FC236}">
                <a16:creationId xmlns:a16="http://schemas.microsoft.com/office/drawing/2014/main" id="{C53D101E-8568-4986-972E-A02B117F106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5075965"/>
            <a:ext cx="1260738" cy="1268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Documents and Settings\User\Рабочий стол\pic_47f625e28c5aee9_1024x3000.jpg">
            <a:extLst>
              <a:ext uri="{FF2B5EF4-FFF2-40B4-BE49-F238E27FC236}">
                <a16:creationId xmlns:a16="http://schemas.microsoft.com/office/drawing/2014/main" id="{B79B8C3D-D9C7-4E15-A087-552B075081D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76" y="3234290"/>
            <a:ext cx="1403358" cy="170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Documents and Settings\User\Рабочий стол\sad 5.jpg">
            <a:extLst>
              <a:ext uri="{FF2B5EF4-FFF2-40B4-BE49-F238E27FC236}">
                <a16:creationId xmlns:a16="http://schemas.microsoft.com/office/drawing/2014/main" id="{C87FE48A-42D7-47AF-B09D-CF22C713E57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025" y="2399791"/>
            <a:ext cx="2084991" cy="1620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zoom image">
            <a:extLst>
              <a:ext uri="{FF2B5EF4-FFF2-40B4-BE49-F238E27FC236}">
                <a16:creationId xmlns:a16="http://schemas.microsoft.com/office/drawing/2014/main" id="{AEDBC000-413A-46D9-856F-2F6FD44A910A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52" y="2892371"/>
            <a:ext cx="262382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IQ лото. Пластиковое лото. Половинки. (3+) Комплект из трех игр.">
            <a:extLst>
              <a:ext uri="{FF2B5EF4-FFF2-40B4-BE49-F238E27FC236}">
                <a16:creationId xmlns:a16="http://schemas.microsoft.com/office/drawing/2014/main" id="{2775E63C-B442-4A22-B783-E9CE51E07055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09" y="451664"/>
            <a:ext cx="18827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02E3FBF-EDDD-4B5A-9BCB-9832678BCA8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084" y="4201621"/>
            <a:ext cx="1794891" cy="1823990"/>
          </a:xfrm>
          <a:prstGeom prst="rect">
            <a:avLst/>
          </a:prstGeom>
        </p:spPr>
      </p:pic>
      <p:pic>
        <p:nvPicPr>
          <p:cNvPr id="17" name="Рисунок 16" descr="zoom image">
            <a:extLst>
              <a:ext uri="{FF2B5EF4-FFF2-40B4-BE49-F238E27FC236}">
                <a16:creationId xmlns:a16="http://schemas.microsoft.com/office/drawing/2014/main" id="{7ACD0872-B4E4-4EA4-A965-5E3E61CE9B0B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37" y="5002947"/>
            <a:ext cx="1965579" cy="122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ПЛАНШЕТ ДЛЯ МАЛЮВАННЯ ПІСКОМ, Art&amp;Play,">
            <a:extLst>
              <a:ext uri="{FF2B5EF4-FFF2-40B4-BE49-F238E27FC236}">
                <a16:creationId xmlns:a16="http://schemas.microsoft.com/office/drawing/2014/main" id="{C2F0363B-7531-49CD-BBDD-2B0715423A4E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744" y="5075964"/>
            <a:ext cx="1260814" cy="978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Documents and Settings\User\Рабочий стол\1815903363_w640_h640_1815903363.jpg">
            <a:extLst>
              <a:ext uri="{FF2B5EF4-FFF2-40B4-BE49-F238E27FC236}">
                <a16:creationId xmlns:a16="http://schemas.microsoft.com/office/drawing/2014/main" id="{10582C68-35F7-43B3-A0F0-AE1F5EB2C5C9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2" b="25802"/>
          <a:stretch/>
        </p:blipFill>
        <p:spPr bwMode="auto">
          <a:xfrm>
            <a:off x="5972360" y="4870404"/>
            <a:ext cx="2244540" cy="12286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662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-1499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868700"/>
              </p:ext>
            </p:extLst>
          </p:nvPr>
        </p:nvGraphicFramePr>
        <p:xfrm>
          <a:off x="608037" y="725720"/>
          <a:ext cx="10739413" cy="4504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1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8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0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Спеціальні логопедичні іграшки: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Ляльки-рукавички </a:t>
                      </a:r>
                      <a:r>
                        <a:rPr lang="uk-UA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Puppets</a:t>
                      </a:r>
                      <a:r>
                        <a:rPr lang="uk-UA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 язиком, набір № 2 "Хлопчик і дівчинка»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510 = 1020 грн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Фланелеграф</a:t>
                      </a:r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фронтальної та індивідуальної роботи:</a:t>
                      </a:r>
                      <a:br>
                        <a:rPr lang="uk-U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призначення - демонстрація дидактичних посібників згідно з планом заняття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uk-UA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 2000= 4000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6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Наочні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посібники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призначення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забезпечення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розвитку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мислення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мовлення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комунікації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тощо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вимоги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Набор сюжетних картинок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Набір предметних карток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грн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9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Будинок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звуків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х40 =80 грн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9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Обладнання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піскової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терапії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стіл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ігор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піском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водою,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піддони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піску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дерев’яна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пісочниця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ніжках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підсвічення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кінетичний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пісок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різного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кольору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пісок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піскової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терапії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Бізіборди</a:t>
                      </a:r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куб </a:t>
                      </a:r>
                      <a:r>
                        <a:rPr lang="uk-UA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шнуровка</a:t>
                      </a:r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куб </a:t>
                      </a:r>
                      <a:r>
                        <a:rPr lang="uk-UA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моторіка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х4500=9000 грн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6400 грн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0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Дзеркало логопедичне для осіб з порушенням вимови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х2000 =4000 грн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5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Муляжі для розвитку дотикової пам'яті: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Набор с </a:t>
                      </a:r>
                      <a:r>
                        <a:rPr lang="uk-UA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объемными</a:t>
                      </a:r>
                      <a:r>
                        <a:rPr lang="uk-U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фигурками</a:t>
                      </a:r>
                      <a:r>
                        <a:rPr lang="uk-U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"</a:t>
                      </a:r>
                      <a:r>
                        <a:rPr lang="uk-UA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Сравнение</a:t>
                      </a:r>
                      <a:r>
                        <a:rPr lang="uk-U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размеров</a:t>
                      </a:r>
                      <a:r>
                        <a:rPr lang="uk-U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uk-UA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850=1700 грн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9660" y="79389"/>
            <a:ext cx="61093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 проекту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C0AB6AA-5422-4C38-B507-FC29CF2F7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805316"/>
              </p:ext>
            </p:extLst>
          </p:nvPr>
        </p:nvGraphicFramePr>
        <p:xfrm>
          <a:off x="608037" y="5208356"/>
          <a:ext cx="10742528" cy="639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626">
                  <a:extLst>
                    <a:ext uri="{9D8B030D-6E8A-4147-A177-3AD203B41FA5}">
                      <a16:colId xmlns:a16="http://schemas.microsoft.com/office/drawing/2014/main" val="3245106975"/>
                    </a:ext>
                  </a:extLst>
                </a:gridCol>
                <a:gridCol w="7361619">
                  <a:extLst>
                    <a:ext uri="{9D8B030D-6E8A-4147-A177-3AD203B41FA5}">
                      <a16:colId xmlns:a16="http://schemas.microsoft.com/office/drawing/2014/main" val="1645892060"/>
                    </a:ext>
                  </a:extLst>
                </a:gridCol>
                <a:gridCol w="2968283">
                  <a:extLst>
                    <a:ext uri="{9D8B030D-6E8A-4147-A177-3AD203B41FA5}">
                      <a16:colId xmlns:a16="http://schemas.microsoft.com/office/drawing/2014/main" val="846556505"/>
                    </a:ext>
                  </a:extLst>
                </a:gridCol>
              </a:tblGrid>
              <a:tr h="473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Друковані таблиці для оволодіння графічними навичками: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Магниты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обучающие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Набор букв и </a:t>
                      </a:r>
                      <a:r>
                        <a:rPr lang="uk-UA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звуков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uk-UA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uk-UA" sz="1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uk-UA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х 430= 860 грн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305907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B6D6C48-878C-4C65-A43F-13290218E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085681"/>
              </p:ext>
            </p:extLst>
          </p:nvPr>
        </p:nvGraphicFramePr>
        <p:xfrm>
          <a:off x="608037" y="5718302"/>
          <a:ext cx="10739413" cy="76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511">
                  <a:extLst>
                    <a:ext uri="{9D8B030D-6E8A-4147-A177-3AD203B41FA5}">
                      <a16:colId xmlns:a16="http://schemas.microsoft.com/office/drawing/2014/main" val="2155770362"/>
                    </a:ext>
                  </a:extLst>
                </a:gridCol>
                <a:gridCol w="7361619">
                  <a:extLst>
                    <a:ext uri="{9D8B030D-6E8A-4147-A177-3AD203B41FA5}">
                      <a16:colId xmlns:a16="http://schemas.microsoft.com/office/drawing/2014/main" val="3895466112"/>
                    </a:ext>
                  </a:extLst>
                </a:gridCol>
                <a:gridCol w="2968283">
                  <a:extLst>
                    <a:ext uri="{9D8B030D-6E8A-4147-A177-3AD203B41FA5}">
                      <a16:colId xmlns:a16="http://schemas.microsoft.com/office/drawing/2014/main" val="3696806856"/>
                    </a:ext>
                  </a:extLst>
                </a:gridCol>
              </a:tblGrid>
              <a:tr h="4172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посібник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автоматизації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звуків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Равлик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(звуки С, З, Ш, Ж, Л, Р)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грн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5851305"/>
                  </a:ext>
                </a:extLst>
              </a:tr>
              <a:tr h="346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Будинок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звуків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2х40 =80 грн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090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22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-1499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371147"/>
              </p:ext>
            </p:extLst>
          </p:nvPr>
        </p:nvGraphicFramePr>
        <p:xfrm>
          <a:off x="604922" y="942636"/>
          <a:ext cx="10742528" cy="4474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1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8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64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Друковані таблиці для формування та розвитку мовлення: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Логопедичнітаблиці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Звуконаслідувальні та голосові вправи.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Логопедичні картки №1 (</a:t>
                      </a:r>
                      <a:r>
                        <a:rPr lang="uk-UA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звуковимова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будова слів) 120 карток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uk-UA" sz="14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х 200 грн=800 грн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Розвивальні ігри для м'язового тренування рук: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Конструктор «</a:t>
                      </a:r>
                      <a:r>
                        <a:rPr lang="uk-UA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Инклюзия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Конструктор ЛЕГО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500= 1000 грн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х300=600 грн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6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Друковані картки </a:t>
                      </a:r>
                      <a:r>
                        <a:rPr lang="uk-UA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Глена</a:t>
                      </a:r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Домана</a:t>
                      </a:r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інтеграції зорових і слухових </a:t>
                      </a:r>
                      <a:r>
                        <a:rPr lang="uk-UA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відчуттів</a:t>
                      </a:r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розвитку концептуальних знань і пам'яті: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Набор "МЕГА чемодан </a:t>
                      </a:r>
                      <a:r>
                        <a:rPr lang="uk-UA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Вундеркинд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</a:t>
                      </a:r>
                      <a:r>
                        <a:rPr lang="uk-UA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пелёнок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2015" (</a:t>
                      </a:r>
                      <a:r>
                        <a:rPr lang="uk-UA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Доман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dirty="0"/>
                    </a:p>
                    <a:p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2300</a:t>
                      </a:r>
                      <a:r>
                        <a:rPr lang="uk-UA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0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Дошка магнітно-</a:t>
                      </a:r>
                      <a:r>
                        <a:rPr lang="uk-UA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крейдованапольна</a:t>
                      </a:r>
                      <a:endParaRPr lang="uk-UA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/>
                        <a:t>2 </a:t>
                      </a:r>
                      <a:r>
                        <a:rPr lang="uk-UA" sz="1400" dirty="0" err="1"/>
                        <a:t>шт</a:t>
                      </a:r>
                      <a:r>
                        <a:rPr lang="uk-UA" sz="1400" dirty="0"/>
                        <a:t> х2500=5000</a:t>
                      </a:r>
                      <a:endParaRPr lang="ru-RU" sz="1400" dirty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0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Муляжі для розвитку дотикової пам'яті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х850=1700 грн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0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Набор из 9 игр для автоматизации звуков и выявления проблемного звука (укр).</a:t>
                      </a:r>
                      <a:endParaRPr lang="uk-U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Дидактичні ігри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550х2=1100 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uk-UA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 400 =8000</a:t>
                      </a:r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2771" y="301497"/>
            <a:ext cx="61093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 проекту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FCFE08F-40FE-4C7A-8518-B9F3E13F9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518393"/>
              </p:ext>
            </p:extLst>
          </p:nvPr>
        </p:nvGraphicFramePr>
        <p:xfrm>
          <a:off x="606479" y="5234610"/>
          <a:ext cx="10739413" cy="542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511">
                  <a:extLst>
                    <a:ext uri="{9D8B030D-6E8A-4147-A177-3AD203B41FA5}">
                      <a16:colId xmlns:a16="http://schemas.microsoft.com/office/drawing/2014/main" val="827276495"/>
                    </a:ext>
                  </a:extLst>
                </a:gridCol>
                <a:gridCol w="7361619">
                  <a:extLst>
                    <a:ext uri="{9D8B030D-6E8A-4147-A177-3AD203B41FA5}">
                      <a16:colId xmlns:a16="http://schemas.microsoft.com/office/drawing/2014/main" val="2545397306"/>
                    </a:ext>
                  </a:extLst>
                </a:gridCol>
                <a:gridCol w="2968283">
                  <a:extLst>
                    <a:ext uri="{9D8B030D-6E8A-4147-A177-3AD203B41FA5}">
                      <a16:colId xmlns:a16="http://schemas.microsoft.com/office/drawing/2014/main" val="1834176499"/>
                    </a:ext>
                  </a:extLst>
                </a:gridCol>
              </a:tblGrid>
              <a:tr h="5427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Логопедичні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картки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обстеження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розвитку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лексико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граматичної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будови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зв’язного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мовлення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грн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95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9D683A4-8B0C-49E6-BD3A-940FCBD05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899982"/>
              </p:ext>
            </p:extLst>
          </p:nvPr>
        </p:nvGraphicFramePr>
        <p:xfrm>
          <a:off x="606479" y="5725727"/>
          <a:ext cx="10739413" cy="665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511">
                  <a:extLst>
                    <a:ext uri="{9D8B030D-6E8A-4147-A177-3AD203B41FA5}">
                      <a16:colId xmlns:a16="http://schemas.microsoft.com/office/drawing/2014/main" val="550222811"/>
                    </a:ext>
                  </a:extLst>
                </a:gridCol>
                <a:gridCol w="7361619">
                  <a:extLst>
                    <a:ext uri="{9D8B030D-6E8A-4147-A177-3AD203B41FA5}">
                      <a16:colId xmlns:a16="http://schemas.microsoft.com/office/drawing/2014/main" val="2026531607"/>
                    </a:ext>
                  </a:extLst>
                </a:gridCol>
                <a:gridCol w="2968283">
                  <a:extLst>
                    <a:ext uri="{9D8B030D-6E8A-4147-A177-3AD203B41FA5}">
                      <a16:colId xmlns:a16="http://schemas.microsoft.com/office/drawing/2014/main" val="1151209149"/>
                    </a:ext>
                  </a:extLst>
                </a:gridCol>
              </a:tblGrid>
              <a:tr h="3195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Прожорливые животные. Игра для развития речевого дыхания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6х80=480 грн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6145951"/>
                  </a:ext>
                </a:extLst>
              </a:tr>
              <a:tr h="346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latin typeface="Times New Roman"/>
                          <a:ea typeface="Times New Roman"/>
                          <a:cs typeface="Times New Roman"/>
                        </a:rPr>
                        <a:t>Магниты обучающие. Набор букв и звуков(укр)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2х880=1660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7645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22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-14990"/>
            <a:ext cx="12192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16039" y="514076"/>
            <a:ext cx="10650511" cy="3626878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r>
              <a:rPr lang="uk-UA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Даний проект </a:t>
            </a:r>
            <a:r>
              <a:rPr lang="uk-UA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надасть</a:t>
            </a:r>
            <a:r>
              <a:rPr lang="uk-UA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можливість  22 вихованцям ДНЗ № 2, а також 40 батькам досягти позитивного результату в освітньому процесі і зробити  навчання більш ефективним.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вимову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 з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культурою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робота над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усної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дошкільний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Без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повноцінного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не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набути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міцних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глибоких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основ науки. Тому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усувати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все,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заважати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будь-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мірі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вільному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спілкуванню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колективом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дитячій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установі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найсприятливіші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сім’єю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виправленням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недоліків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мовленні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належне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розвивальне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мовленнєве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47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1026</Words>
  <Application>Microsoft Office PowerPoint</Application>
  <PresentationFormat>Широкоэкранный</PresentationFormat>
  <Paragraphs>128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ДетСад</dc:creator>
  <cp:lastModifiedBy>Пендер Инна Александровна</cp:lastModifiedBy>
  <cp:revision>54</cp:revision>
  <dcterms:created xsi:type="dcterms:W3CDTF">2018-06-01T12:35:12Z</dcterms:created>
  <dcterms:modified xsi:type="dcterms:W3CDTF">2021-06-10T07:37:12Z</dcterms:modified>
</cp:coreProperties>
</file>