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57" r:id="rId2"/>
    <p:sldMasterId id="2147484097" r:id="rId3"/>
  </p:sldMasterIdLst>
  <p:sldIdLst>
    <p:sldId id="256" r:id="rId4"/>
    <p:sldId id="264" r:id="rId5"/>
    <p:sldId id="263" r:id="rId6"/>
    <p:sldId id="262" r:id="rId7"/>
    <p:sldId id="260" r:id="rId8"/>
    <p:sldId id="265" r:id="rId9"/>
    <p:sldId id="266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7E86379C-87B7-4037-A677-0C4E56DC28CB}">
          <p14:sldIdLst>
            <p14:sldId id="256"/>
            <p14:sldId id="264"/>
            <p14:sldId id="263"/>
            <p14:sldId id="262"/>
            <p14:sldId id="260"/>
            <p14:sldId id="265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635"/>
    <a:srgbClr val="009242"/>
    <a:srgbClr val="0099FF"/>
    <a:srgbClr val="3399FF"/>
    <a:srgbClr val="7D3FED"/>
    <a:srgbClr val="5440EC"/>
    <a:srgbClr val="D91DD0"/>
    <a:srgbClr val="CC5DCF"/>
    <a:srgbClr val="9689F3"/>
    <a:srgbClr val="E24C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7A798-82E4-446F-B25A-5D04FB2DAC54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1A6E507-D3A0-4B86-BE15-67BE08987356}">
      <dgm:prSet phldrT="[Текст]"/>
      <dgm:spPr/>
      <dgm:t>
        <a:bodyPr/>
        <a:lstStyle/>
        <a:p>
          <a:r>
            <a:rPr lang="ru-RU" dirty="0">
              <a:ln>
                <a:solidFill>
                  <a:srgbClr val="196B44"/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27C379"/>
                  </a:gs>
                  <a:gs pos="100000">
                    <a:schemeClr val="bg2">
                      <a:lumMod val="75000"/>
                    </a:schemeClr>
                  </a:gs>
                </a:gsLst>
                <a:lin ang="5400000" scaled="0"/>
              </a:gradFill>
            </a:rPr>
            <a:t>Задачи</a:t>
          </a:r>
        </a:p>
      </dgm:t>
    </dgm:pt>
    <dgm:pt modelId="{58D1A9AC-D94C-49F8-8A84-4F8DCEF6ECB7}" type="parTrans" cxnId="{A78F4B9F-E766-40EF-B9D3-1CE61349BF8C}">
      <dgm:prSet/>
      <dgm:spPr/>
      <dgm:t>
        <a:bodyPr/>
        <a:lstStyle/>
        <a:p>
          <a:endParaRPr lang="ru-RU"/>
        </a:p>
      </dgm:t>
    </dgm:pt>
    <dgm:pt modelId="{8BAF1510-46D7-4918-8E8E-21EF140E5AA3}" type="sibTrans" cxnId="{A78F4B9F-E766-40EF-B9D3-1CE61349BF8C}">
      <dgm:prSet/>
      <dgm:spPr/>
      <dgm:t>
        <a:bodyPr/>
        <a:lstStyle/>
        <a:p>
          <a:endParaRPr lang="ru-RU"/>
        </a:p>
      </dgm:t>
    </dgm:pt>
    <dgm:pt modelId="{3CE91DF4-5D3E-4A3A-9E7A-D15C1FD4AFF2}">
      <dgm:prSet custT="1"/>
      <dgm:spPr/>
      <dgm:t>
        <a:bodyPr/>
        <a:lstStyle/>
        <a:p>
          <a:r>
            <a:rPr lang="ru-RU" sz="1400" dirty="0">
              <a:gradFill>
                <a:gsLst>
                  <a:gs pos="0">
                    <a:srgbClr val="DDEBCF"/>
                  </a:gs>
                  <a:gs pos="96250">
                    <a:srgbClr val="BF4D0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bg1">
                      <a:lumMod val="25000"/>
                    </a:schemeClr>
                  </a:gs>
                </a:gsLst>
                <a:lin ang="5400000" scaled="0"/>
              </a:gradFill>
            </a:rPr>
            <a:t>1. Заменить старые деревянные окна и двери на более энергосберегающие металлопластиковые.</a:t>
          </a:r>
        </a:p>
      </dgm:t>
    </dgm:pt>
    <dgm:pt modelId="{C9BF2A87-081D-4359-8D40-0A4EECA605A2}" type="sibTrans" cxnId="{1A24A8AF-2289-436C-80E5-D20217D512C5}">
      <dgm:prSet/>
      <dgm:spPr/>
      <dgm:t>
        <a:bodyPr/>
        <a:lstStyle/>
        <a:p>
          <a:endParaRPr lang="ru-RU"/>
        </a:p>
      </dgm:t>
    </dgm:pt>
    <dgm:pt modelId="{806E3046-0996-4191-A6C1-7B7D3D1E8042}" type="parTrans" cxnId="{1A24A8AF-2289-436C-80E5-D20217D512C5}">
      <dgm:prSet/>
      <dgm:spPr/>
      <dgm:t>
        <a:bodyPr/>
        <a:lstStyle/>
        <a:p>
          <a:endParaRPr lang="ru-RU"/>
        </a:p>
      </dgm:t>
    </dgm:pt>
    <dgm:pt modelId="{3CA33220-F8CB-4FC3-8239-9FF8A1C55C9F}">
      <dgm:prSet custT="1"/>
      <dgm:spPr/>
      <dgm:t>
        <a:bodyPr/>
        <a:lstStyle/>
        <a:p>
          <a:r>
            <a:rPr lang="ru-RU" sz="1400" dirty="0">
              <a:gradFill>
                <a:gsLst>
                  <a:gs pos="0">
                    <a:srgbClr val="DDEBCF"/>
                  </a:gs>
                  <a:gs pos="96250">
                    <a:srgbClr val="BF4D0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bg1">
                      <a:lumMod val="25000"/>
                    </a:schemeClr>
                  </a:gs>
                </a:gsLst>
                <a:lin ang="5400000" scaled="0"/>
              </a:gradFill>
            </a:rPr>
            <a:t>2. Повысить температуру помещений в межсезонное время на 3-4°С.</a:t>
          </a:r>
        </a:p>
      </dgm:t>
    </dgm:pt>
    <dgm:pt modelId="{74186047-5F98-4BA9-8D90-21B076A4703D}" type="parTrans" cxnId="{389E3E1B-085B-4226-BE2D-8FED017B3B82}">
      <dgm:prSet/>
      <dgm:spPr/>
      <dgm:t>
        <a:bodyPr/>
        <a:lstStyle/>
        <a:p>
          <a:endParaRPr lang="ru-RU"/>
        </a:p>
      </dgm:t>
    </dgm:pt>
    <dgm:pt modelId="{5B7020BF-D2A3-4CB7-977D-E061E95D6DE8}" type="sibTrans" cxnId="{389E3E1B-085B-4226-BE2D-8FED017B3B82}">
      <dgm:prSet/>
      <dgm:spPr/>
      <dgm:t>
        <a:bodyPr/>
        <a:lstStyle/>
        <a:p>
          <a:endParaRPr lang="ru-RU"/>
        </a:p>
      </dgm:t>
    </dgm:pt>
    <dgm:pt modelId="{E10DE79F-08F9-4A9C-A8F2-1F95B9D2CA22}">
      <dgm:prSet custT="1"/>
      <dgm:spPr/>
      <dgm:t>
        <a:bodyPr/>
        <a:lstStyle/>
        <a:p>
          <a:r>
            <a:rPr lang="ru-RU" sz="1400" dirty="0">
              <a:gradFill>
                <a:gsLst>
                  <a:gs pos="0">
                    <a:srgbClr val="DDEBCF"/>
                  </a:gs>
                  <a:gs pos="96250">
                    <a:srgbClr val="BF4D0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bg1">
                      <a:lumMod val="25000"/>
                    </a:schemeClr>
                  </a:gs>
                </a:gsLst>
                <a:lin ang="5400000" scaled="0"/>
              </a:gradFill>
            </a:rPr>
            <a:t>3. Уменьшить расходы на электроэнергию и отопление до 10% </a:t>
          </a:r>
        </a:p>
      </dgm:t>
    </dgm:pt>
    <dgm:pt modelId="{5365B9E1-FDD6-4104-8680-30F4651D3E57}" type="parTrans" cxnId="{E279F2EF-F7A8-4014-9C25-B4A4A3D1A61A}">
      <dgm:prSet/>
      <dgm:spPr/>
      <dgm:t>
        <a:bodyPr/>
        <a:lstStyle/>
        <a:p>
          <a:endParaRPr lang="ru-RU"/>
        </a:p>
      </dgm:t>
    </dgm:pt>
    <dgm:pt modelId="{17E89631-ADA9-482C-81F9-87C2FF73820B}" type="sibTrans" cxnId="{E279F2EF-F7A8-4014-9C25-B4A4A3D1A61A}">
      <dgm:prSet/>
      <dgm:spPr/>
      <dgm:t>
        <a:bodyPr/>
        <a:lstStyle/>
        <a:p>
          <a:endParaRPr lang="ru-RU"/>
        </a:p>
      </dgm:t>
    </dgm:pt>
    <dgm:pt modelId="{1C553408-6BEF-44A8-A1ED-2C91390AC202}" type="pres">
      <dgm:prSet presAssocID="{F4D7A798-82E4-446F-B25A-5D04FB2DAC5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1697264-1AD0-4884-9490-5EBA2891F1EC}" type="pres">
      <dgm:prSet presAssocID="{F1A6E507-D3A0-4B86-BE15-67BE08987356}" presName="centerShape" presStyleLbl="node0" presStyleIdx="0" presStyleCnt="1" custLinFactNeighborX="844" custLinFactNeighborY="-4429"/>
      <dgm:spPr/>
    </dgm:pt>
    <dgm:pt modelId="{7F6F8963-E304-477B-A89F-FBD9373847AF}" type="pres">
      <dgm:prSet presAssocID="{806E3046-0996-4191-A6C1-7B7D3D1E8042}" presName="Name9" presStyleLbl="parChTrans1D2" presStyleIdx="0" presStyleCnt="3"/>
      <dgm:spPr/>
    </dgm:pt>
    <dgm:pt modelId="{8EB56EE0-09E2-40BB-A2F9-B79B7AADD87D}" type="pres">
      <dgm:prSet presAssocID="{806E3046-0996-4191-A6C1-7B7D3D1E8042}" presName="connTx" presStyleLbl="parChTrans1D2" presStyleIdx="0" presStyleCnt="3"/>
      <dgm:spPr/>
    </dgm:pt>
    <dgm:pt modelId="{F75A362C-54B8-43E5-B9E3-FD3A64B7D743}" type="pres">
      <dgm:prSet presAssocID="{3CE91DF4-5D3E-4A3A-9E7A-D15C1FD4AFF2}" presName="node" presStyleLbl="node1" presStyleIdx="0" presStyleCnt="3" custScaleX="182965">
        <dgm:presLayoutVars>
          <dgm:bulletEnabled val="1"/>
        </dgm:presLayoutVars>
      </dgm:prSet>
      <dgm:spPr/>
    </dgm:pt>
    <dgm:pt modelId="{3F1A982C-A7A1-4CC4-857A-144892E592BC}" type="pres">
      <dgm:prSet presAssocID="{5365B9E1-FDD6-4104-8680-30F4651D3E57}" presName="Name9" presStyleLbl="parChTrans1D2" presStyleIdx="1" presStyleCnt="3"/>
      <dgm:spPr/>
    </dgm:pt>
    <dgm:pt modelId="{23B52E46-8EBB-4426-B7E2-01530FE3581E}" type="pres">
      <dgm:prSet presAssocID="{5365B9E1-FDD6-4104-8680-30F4651D3E57}" presName="connTx" presStyleLbl="parChTrans1D2" presStyleIdx="1" presStyleCnt="3"/>
      <dgm:spPr/>
    </dgm:pt>
    <dgm:pt modelId="{63541C2C-A3A4-47BD-BC8F-D620F3682312}" type="pres">
      <dgm:prSet presAssocID="{E10DE79F-08F9-4A9C-A8F2-1F95B9D2CA22}" presName="node" presStyleLbl="node1" presStyleIdx="1" presStyleCnt="3" custScaleX="199455" custRadScaleRad="121829" custRadScaleInc="-25415">
        <dgm:presLayoutVars>
          <dgm:bulletEnabled val="1"/>
        </dgm:presLayoutVars>
      </dgm:prSet>
      <dgm:spPr/>
    </dgm:pt>
    <dgm:pt modelId="{6EDA147E-A0DD-4E72-9A52-C0D57C8ABF8D}" type="pres">
      <dgm:prSet presAssocID="{74186047-5F98-4BA9-8D90-21B076A4703D}" presName="Name9" presStyleLbl="parChTrans1D2" presStyleIdx="2" presStyleCnt="3"/>
      <dgm:spPr/>
    </dgm:pt>
    <dgm:pt modelId="{D92B5016-9E2A-4EE4-9AC6-7606501CA016}" type="pres">
      <dgm:prSet presAssocID="{74186047-5F98-4BA9-8D90-21B076A4703D}" presName="connTx" presStyleLbl="parChTrans1D2" presStyleIdx="2" presStyleCnt="3"/>
      <dgm:spPr/>
    </dgm:pt>
    <dgm:pt modelId="{EF11446A-9F8F-4FD8-BCFE-69ECB8CDA0A8}" type="pres">
      <dgm:prSet presAssocID="{3CA33220-F8CB-4FC3-8239-9FF8A1C55C9F}" presName="node" presStyleLbl="node1" presStyleIdx="2" presStyleCnt="3" custScaleX="195802" custRadScaleRad="119263" custRadScaleInc="26618">
        <dgm:presLayoutVars>
          <dgm:bulletEnabled val="1"/>
        </dgm:presLayoutVars>
      </dgm:prSet>
      <dgm:spPr/>
    </dgm:pt>
  </dgm:ptLst>
  <dgm:cxnLst>
    <dgm:cxn modelId="{4F755B14-98E8-49A2-9227-A1B1B02BA54E}" type="presOf" srcId="{F4D7A798-82E4-446F-B25A-5D04FB2DAC54}" destId="{1C553408-6BEF-44A8-A1ED-2C91390AC202}" srcOrd="0" destOrd="0" presId="urn:microsoft.com/office/officeart/2005/8/layout/radial1"/>
    <dgm:cxn modelId="{389E3E1B-085B-4226-BE2D-8FED017B3B82}" srcId="{F1A6E507-D3A0-4B86-BE15-67BE08987356}" destId="{3CA33220-F8CB-4FC3-8239-9FF8A1C55C9F}" srcOrd="2" destOrd="0" parTransId="{74186047-5F98-4BA9-8D90-21B076A4703D}" sibTransId="{5B7020BF-D2A3-4CB7-977D-E061E95D6DE8}"/>
    <dgm:cxn modelId="{2EC4B534-2A3E-4C29-AAEC-DF2904FE74D3}" type="presOf" srcId="{E10DE79F-08F9-4A9C-A8F2-1F95B9D2CA22}" destId="{63541C2C-A3A4-47BD-BC8F-D620F3682312}" srcOrd="0" destOrd="0" presId="urn:microsoft.com/office/officeart/2005/8/layout/radial1"/>
    <dgm:cxn modelId="{9836825C-00A8-48AC-8BDF-872774218B9F}" type="presOf" srcId="{5365B9E1-FDD6-4104-8680-30F4651D3E57}" destId="{3F1A982C-A7A1-4CC4-857A-144892E592BC}" srcOrd="0" destOrd="0" presId="urn:microsoft.com/office/officeart/2005/8/layout/radial1"/>
    <dgm:cxn modelId="{42472D5F-B510-40DE-A255-AD8582A3A8DC}" type="presOf" srcId="{F1A6E507-D3A0-4B86-BE15-67BE08987356}" destId="{81697264-1AD0-4884-9490-5EBA2891F1EC}" srcOrd="0" destOrd="0" presId="urn:microsoft.com/office/officeart/2005/8/layout/radial1"/>
    <dgm:cxn modelId="{1D627773-3436-4C35-B91E-4550732FBFFD}" type="presOf" srcId="{74186047-5F98-4BA9-8D90-21B076A4703D}" destId="{6EDA147E-A0DD-4E72-9A52-C0D57C8ABF8D}" srcOrd="0" destOrd="0" presId="urn:microsoft.com/office/officeart/2005/8/layout/radial1"/>
    <dgm:cxn modelId="{538D2774-0694-4CB4-854A-67BB8D480C0F}" type="presOf" srcId="{806E3046-0996-4191-A6C1-7B7D3D1E8042}" destId="{8EB56EE0-09E2-40BB-A2F9-B79B7AADD87D}" srcOrd="1" destOrd="0" presId="urn:microsoft.com/office/officeart/2005/8/layout/radial1"/>
    <dgm:cxn modelId="{EEB84791-C939-42C8-9882-622629900DD6}" type="presOf" srcId="{806E3046-0996-4191-A6C1-7B7D3D1E8042}" destId="{7F6F8963-E304-477B-A89F-FBD9373847AF}" srcOrd="0" destOrd="0" presId="urn:microsoft.com/office/officeart/2005/8/layout/radial1"/>
    <dgm:cxn modelId="{5770C295-F71B-4889-9CED-5064433191BE}" type="presOf" srcId="{3CE91DF4-5D3E-4A3A-9E7A-D15C1FD4AFF2}" destId="{F75A362C-54B8-43E5-B9E3-FD3A64B7D743}" srcOrd="0" destOrd="0" presId="urn:microsoft.com/office/officeart/2005/8/layout/radial1"/>
    <dgm:cxn modelId="{A78F4B9F-E766-40EF-B9D3-1CE61349BF8C}" srcId="{F4D7A798-82E4-446F-B25A-5D04FB2DAC54}" destId="{F1A6E507-D3A0-4B86-BE15-67BE08987356}" srcOrd="0" destOrd="0" parTransId="{58D1A9AC-D94C-49F8-8A84-4F8DCEF6ECB7}" sibTransId="{8BAF1510-46D7-4918-8E8E-21EF140E5AA3}"/>
    <dgm:cxn modelId="{1A24A8AF-2289-436C-80E5-D20217D512C5}" srcId="{F1A6E507-D3A0-4B86-BE15-67BE08987356}" destId="{3CE91DF4-5D3E-4A3A-9E7A-D15C1FD4AFF2}" srcOrd="0" destOrd="0" parTransId="{806E3046-0996-4191-A6C1-7B7D3D1E8042}" sibTransId="{C9BF2A87-081D-4359-8D40-0A4EECA605A2}"/>
    <dgm:cxn modelId="{6789BCD2-8646-45E4-BFCF-C33350787357}" type="presOf" srcId="{3CA33220-F8CB-4FC3-8239-9FF8A1C55C9F}" destId="{EF11446A-9F8F-4FD8-BCFE-69ECB8CDA0A8}" srcOrd="0" destOrd="0" presId="urn:microsoft.com/office/officeart/2005/8/layout/radial1"/>
    <dgm:cxn modelId="{1F07E6DD-726B-4EDC-A866-377C159CCE79}" type="presOf" srcId="{74186047-5F98-4BA9-8D90-21B076A4703D}" destId="{D92B5016-9E2A-4EE4-9AC6-7606501CA016}" srcOrd="1" destOrd="0" presId="urn:microsoft.com/office/officeart/2005/8/layout/radial1"/>
    <dgm:cxn modelId="{56C017EC-9F79-4368-90BB-A7F158A54E51}" type="presOf" srcId="{5365B9E1-FDD6-4104-8680-30F4651D3E57}" destId="{23B52E46-8EBB-4426-B7E2-01530FE3581E}" srcOrd="1" destOrd="0" presId="urn:microsoft.com/office/officeart/2005/8/layout/radial1"/>
    <dgm:cxn modelId="{E279F2EF-F7A8-4014-9C25-B4A4A3D1A61A}" srcId="{F1A6E507-D3A0-4B86-BE15-67BE08987356}" destId="{E10DE79F-08F9-4A9C-A8F2-1F95B9D2CA22}" srcOrd="1" destOrd="0" parTransId="{5365B9E1-FDD6-4104-8680-30F4651D3E57}" sibTransId="{17E89631-ADA9-482C-81F9-87C2FF73820B}"/>
    <dgm:cxn modelId="{286450BE-ACA4-43DB-B2AE-A80E4DB1D44A}" type="presParOf" srcId="{1C553408-6BEF-44A8-A1ED-2C91390AC202}" destId="{81697264-1AD0-4884-9490-5EBA2891F1EC}" srcOrd="0" destOrd="0" presId="urn:microsoft.com/office/officeart/2005/8/layout/radial1"/>
    <dgm:cxn modelId="{CB26DB68-3E6C-4CDF-947B-EF1BC4CB0EA2}" type="presParOf" srcId="{1C553408-6BEF-44A8-A1ED-2C91390AC202}" destId="{7F6F8963-E304-477B-A89F-FBD9373847AF}" srcOrd="1" destOrd="0" presId="urn:microsoft.com/office/officeart/2005/8/layout/radial1"/>
    <dgm:cxn modelId="{1F37E0B6-5F62-4A88-A42D-84C16FFFC9FB}" type="presParOf" srcId="{7F6F8963-E304-477B-A89F-FBD9373847AF}" destId="{8EB56EE0-09E2-40BB-A2F9-B79B7AADD87D}" srcOrd="0" destOrd="0" presId="urn:microsoft.com/office/officeart/2005/8/layout/radial1"/>
    <dgm:cxn modelId="{52C620AB-E332-490B-B85F-545D3C3B35D1}" type="presParOf" srcId="{1C553408-6BEF-44A8-A1ED-2C91390AC202}" destId="{F75A362C-54B8-43E5-B9E3-FD3A64B7D743}" srcOrd="2" destOrd="0" presId="urn:microsoft.com/office/officeart/2005/8/layout/radial1"/>
    <dgm:cxn modelId="{3C2FB50D-4A9D-4DAE-B18B-13AA08EA4583}" type="presParOf" srcId="{1C553408-6BEF-44A8-A1ED-2C91390AC202}" destId="{3F1A982C-A7A1-4CC4-857A-144892E592BC}" srcOrd="3" destOrd="0" presId="urn:microsoft.com/office/officeart/2005/8/layout/radial1"/>
    <dgm:cxn modelId="{2421AE3E-503A-4AC4-8D93-5E8B98162EB9}" type="presParOf" srcId="{3F1A982C-A7A1-4CC4-857A-144892E592BC}" destId="{23B52E46-8EBB-4426-B7E2-01530FE3581E}" srcOrd="0" destOrd="0" presId="urn:microsoft.com/office/officeart/2005/8/layout/radial1"/>
    <dgm:cxn modelId="{888AB25F-DA59-4073-BF90-AA26ECBD3EBD}" type="presParOf" srcId="{1C553408-6BEF-44A8-A1ED-2C91390AC202}" destId="{63541C2C-A3A4-47BD-BC8F-D620F3682312}" srcOrd="4" destOrd="0" presId="urn:microsoft.com/office/officeart/2005/8/layout/radial1"/>
    <dgm:cxn modelId="{AA920C7B-CF27-4487-B064-9911FF2DB0B2}" type="presParOf" srcId="{1C553408-6BEF-44A8-A1ED-2C91390AC202}" destId="{6EDA147E-A0DD-4E72-9A52-C0D57C8ABF8D}" srcOrd="5" destOrd="0" presId="urn:microsoft.com/office/officeart/2005/8/layout/radial1"/>
    <dgm:cxn modelId="{55FB8543-7050-47B9-A079-9B4E495550AB}" type="presParOf" srcId="{6EDA147E-A0DD-4E72-9A52-C0D57C8ABF8D}" destId="{D92B5016-9E2A-4EE4-9AC6-7606501CA016}" srcOrd="0" destOrd="0" presId="urn:microsoft.com/office/officeart/2005/8/layout/radial1"/>
    <dgm:cxn modelId="{02947652-01BA-49E4-9F3D-B6E9E0D9344C}" type="presParOf" srcId="{1C553408-6BEF-44A8-A1ED-2C91390AC202}" destId="{EF11446A-9F8F-4FD8-BCFE-69ECB8CDA0A8}" srcOrd="6" destOrd="0" presId="urn:microsoft.com/office/officeart/2005/8/layout/radia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97264-1AD0-4884-9490-5EBA2891F1EC}">
      <dsp:nvSpPr>
        <dsp:cNvPr id="0" name=""/>
        <dsp:cNvSpPr/>
      </dsp:nvSpPr>
      <dsp:spPr>
        <a:xfrm>
          <a:off x="3489306" y="1884872"/>
          <a:ext cx="1573096" cy="1573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n>
                <a:solidFill>
                  <a:srgbClr val="196B44"/>
                </a:solidFill>
              </a:ln>
              <a:gradFill>
                <a:gsLst>
                  <a:gs pos="0">
                    <a:srgbClr val="DDEBCF"/>
                  </a:gs>
                  <a:gs pos="50000">
                    <a:srgbClr val="27C379"/>
                  </a:gs>
                  <a:gs pos="100000">
                    <a:schemeClr val="bg2">
                      <a:lumMod val="75000"/>
                    </a:schemeClr>
                  </a:gs>
                </a:gsLst>
                <a:lin ang="5400000" scaled="0"/>
              </a:gradFill>
            </a:rPr>
            <a:t>Задачи</a:t>
          </a:r>
        </a:p>
      </dsp:txBody>
      <dsp:txXfrm>
        <a:off x="3719681" y="2115247"/>
        <a:ext cx="1112346" cy="1112346"/>
      </dsp:txXfrm>
    </dsp:sp>
    <dsp:sp modelId="{7F6F8963-E304-477B-A89F-FBD9373847AF}">
      <dsp:nvSpPr>
        <dsp:cNvPr id="0" name=""/>
        <dsp:cNvSpPr/>
      </dsp:nvSpPr>
      <dsp:spPr>
        <a:xfrm rot="16136338">
          <a:off x="4111999" y="1721822"/>
          <a:ext cx="293152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293152" y="166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4251246" y="1731127"/>
        <a:ext cx="14657" cy="14657"/>
      </dsp:txXfrm>
    </dsp:sp>
    <dsp:sp modelId="{F75A362C-54B8-43E5-B9E3-FD3A64B7D743}">
      <dsp:nvSpPr>
        <dsp:cNvPr id="0" name=""/>
        <dsp:cNvSpPr/>
      </dsp:nvSpPr>
      <dsp:spPr>
        <a:xfrm>
          <a:off x="2802186" y="18849"/>
          <a:ext cx="2878215" cy="1573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gradFill>
                <a:gsLst>
                  <a:gs pos="0">
                    <a:srgbClr val="DDEBCF"/>
                  </a:gs>
                  <a:gs pos="96250">
                    <a:srgbClr val="BF4D0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bg1">
                      <a:lumMod val="25000"/>
                    </a:schemeClr>
                  </a:gs>
                </a:gsLst>
                <a:lin ang="5400000" scaled="0"/>
              </a:gradFill>
            </a:rPr>
            <a:t>1. Заменить старые деревянные окна и двери на более энергосберегающие металлопластиковые.</a:t>
          </a:r>
        </a:p>
      </dsp:txBody>
      <dsp:txXfrm>
        <a:off x="3223691" y="249224"/>
        <a:ext cx="2035205" cy="1112346"/>
      </dsp:txXfrm>
    </dsp:sp>
    <dsp:sp modelId="{3F1A982C-A7A1-4CC4-857A-144892E592BC}">
      <dsp:nvSpPr>
        <dsp:cNvPr id="0" name=""/>
        <dsp:cNvSpPr/>
      </dsp:nvSpPr>
      <dsp:spPr>
        <a:xfrm rot="1137159">
          <a:off x="5010037" y="2968507"/>
          <a:ext cx="358763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358763" y="166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180449" y="2976172"/>
        <a:ext cx="17938" cy="17938"/>
      </dsp:txXfrm>
    </dsp:sp>
    <dsp:sp modelId="{63541C2C-A3A4-47BD-BC8F-D620F3682312}">
      <dsp:nvSpPr>
        <dsp:cNvPr id="0" name=""/>
        <dsp:cNvSpPr/>
      </dsp:nvSpPr>
      <dsp:spPr>
        <a:xfrm>
          <a:off x="5084579" y="2701325"/>
          <a:ext cx="3137619" cy="1573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gradFill>
                <a:gsLst>
                  <a:gs pos="0">
                    <a:srgbClr val="DDEBCF"/>
                  </a:gs>
                  <a:gs pos="96250">
                    <a:srgbClr val="BF4D0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bg1">
                      <a:lumMod val="25000"/>
                    </a:schemeClr>
                  </a:gs>
                </a:gsLst>
                <a:lin ang="5400000" scaled="0"/>
              </a:gradFill>
            </a:rPr>
            <a:t>3. Уменьшить расходы на электроэнергию и отопление до 10% </a:t>
          </a:r>
        </a:p>
      </dsp:txBody>
      <dsp:txXfrm>
        <a:off x="5544073" y="2931700"/>
        <a:ext cx="2218631" cy="1112346"/>
      </dsp:txXfrm>
    </dsp:sp>
    <dsp:sp modelId="{6EDA147E-A0DD-4E72-9A52-C0D57C8ABF8D}">
      <dsp:nvSpPr>
        <dsp:cNvPr id="0" name=""/>
        <dsp:cNvSpPr/>
      </dsp:nvSpPr>
      <dsp:spPr>
        <a:xfrm rot="9729921">
          <a:off x="3166554" y="2952255"/>
          <a:ext cx="369426" cy="33268"/>
        </a:xfrm>
        <a:custGeom>
          <a:avLst/>
          <a:gdLst/>
          <a:ahLst/>
          <a:cxnLst/>
          <a:rect l="0" t="0" r="0" b="0"/>
          <a:pathLst>
            <a:path>
              <a:moveTo>
                <a:pt x="0" y="16634"/>
              </a:moveTo>
              <a:lnTo>
                <a:pt x="369426" y="1663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 rot="10800000">
        <a:off x="3342032" y="2959654"/>
        <a:ext cx="18471" cy="18471"/>
      </dsp:txXfrm>
    </dsp:sp>
    <dsp:sp modelId="{EF11446A-9F8F-4FD8-BCFE-69ECB8CDA0A8}">
      <dsp:nvSpPr>
        <dsp:cNvPr id="0" name=""/>
        <dsp:cNvSpPr/>
      </dsp:nvSpPr>
      <dsp:spPr>
        <a:xfrm>
          <a:off x="332282" y="2658153"/>
          <a:ext cx="3080154" cy="15730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>
              <a:gradFill>
                <a:gsLst>
                  <a:gs pos="0">
                    <a:srgbClr val="DDEBCF"/>
                  </a:gs>
                  <a:gs pos="96250">
                    <a:srgbClr val="BF4D00"/>
                  </a:gs>
                  <a:gs pos="50000">
                    <a:schemeClr val="accent3">
                      <a:lumMod val="75000"/>
                    </a:schemeClr>
                  </a:gs>
                  <a:gs pos="100000">
                    <a:schemeClr val="bg1">
                      <a:lumMod val="25000"/>
                    </a:schemeClr>
                  </a:gs>
                </a:gsLst>
                <a:lin ang="5400000" scaled="0"/>
              </a:gradFill>
            </a:rPr>
            <a:t>2. Повысить температуру помещений в межсезонное время на 3-4°С.</a:t>
          </a:r>
        </a:p>
      </dsp:txBody>
      <dsp:txXfrm>
        <a:off x="783360" y="2888528"/>
        <a:ext cx="2177998" cy="111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769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809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62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293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3741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289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8022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224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7879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396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82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7828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677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1989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44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621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02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033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65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2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62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759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72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3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0CFE006-25D9-4AFE-B653-CD2080DD4937}" type="datetimeFigureOut">
              <a:rPr lang="ru-RU" smtClean="0"/>
              <a:t>09.06.2021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5307006-6BA1-4FC8-A38F-71258DD44DA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8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IMG-61905edccbac262586fa0e08585b87a4-V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"/>
                    </a14:imgEffect>
                    <a14:imgEffect>
                      <a14:saturation sat="115000"/>
                    </a14:imgEffect>
                    <a14:imgEffect>
                      <a14:brightnessContrast contras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57" y="1261533"/>
            <a:ext cx="8432800" cy="537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452317" y="365131"/>
            <a:ext cx="909867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dirty="0">
                <a:ln w="11430"/>
                <a:gradFill>
                  <a:gsLst>
                    <a:gs pos="0">
                      <a:srgbClr val="E6EB0B"/>
                    </a:gs>
                    <a:gs pos="63000">
                      <a:schemeClr val="accent6">
                        <a:lumMod val="75000"/>
                      </a:schemeClr>
                    </a:gs>
                    <a:gs pos="100000">
                      <a:schemeClr val="bg1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Окна в будущее!!!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2BCCB4-1E4C-4DCF-A747-1E50A0A9B033}"/>
              </a:ext>
            </a:extLst>
          </p:cNvPr>
          <p:cNvSpPr txBox="1"/>
          <p:nvPr/>
        </p:nvSpPr>
        <p:spPr>
          <a:xfrm>
            <a:off x="2583809" y="1484851"/>
            <a:ext cx="10016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КНП «</a:t>
            </a:r>
            <a:r>
              <a:rPr lang="ru-RU" sz="280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Дружковская</a:t>
            </a:r>
            <a:r>
              <a:rPr lang="ru-RU" sz="28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городская больница №2»</a:t>
            </a:r>
            <a:endParaRPr lang="ru-UA" sz="28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06372" y="289854"/>
            <a:ext cx="1153320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25000"/>
                      </a:schemeClr>
                    </a:gs>
                  </a:gsLst>
                  <a:lin ang="5400000" scaled="0"/>
                </a:gradFill>
              </a:rPr>
              <a:t>Цель проекта: Повысить качество и условия пребывания реабилитационных и физиотерапевтических услуг в </a:t>
            </a:r>
            <a:r>
              <a:rPr lang="ru-RU" sz="2000" b="1" dirty="0" err="1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25000"/>
                      </a:schemeClr>
                    </a:gs>
                  </a:gsLst>
                  <a:lin ang="5400000" scaled="0"/>
                </a:gradFill>
              </a:rPr>
              <a:t>Дружковской</a:t>
            </a:r>
            <a:r>
              <a:rPr lang="ru-RU" sz="2000" b="1" dirty="0">
                <a:ln w="10541" cmpd="sng">
                  <a:solidFill>
                    <a:schemeClr val="bg1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rgbClr val="DDEBCF"/>
                    </a:gs>
                    <a:gs pos="50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25000"/>
                      </a:schemeClr>
                    </a:gs>
                  </a:gsLst>
                  <a:lin ang="5400000" scaled="0"/>
                </a:gradFill>
              </a:rPr>
              <a:t> громаде</a:t>
            </a:r>
            <a:endParaRPr lang="uk-UA" sz="2000" b="1" cap="none" spc="0" dirty="0">
              <a:ln w="10541" cmpd="sng">
                <a:solidFill>
                  <a:schemeClr val="bg1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rgbClr val="DDEBCF"/>
                  </a:gs>
                  <a:gs pos="50000">
                    <a:schemeClr val="bg1">
                      <a:lumMod val="50000"/>
                    </a:schemeClr>
                  </a:gs>
                  <a:gs pos="100000">
                    <a:schemeClr val="bg1">
                      <a:lumMod val="25000"/>
                    </a:schemeClr>
                  </a:gs>
                </a:gsLst>
                <a:lin ang="5400000" scaled="0"/>
              </a:gradFill>
              <a:effectLst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252779012"/>
              </p:ext>
            </p:extLst>
          </p:nvPr>
        </p:nvGraphicFramePr>
        <p:xfrm>
          <a:off x="1840339" y="1886281"/>
          <a:ext cx="8511322" cy="46818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User\Desktop\IMG-a5578213d74c4c58c1b7ec62171a855e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27" y="1607520"/>
            <a:ext cx="3578470" cy="26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User\Desktop\20200805_100429 - коп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036" y="1562030"/>
            <a:ext cx="3472337" cy="2777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918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142" y="312805"/>
            <a:ext cx="944705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rial Black" pitchFamily="34" charset="0"/>
              </a:rPr>
              <a:t>Проектом запланировано</a:t>
            </a:r>
            <a:r>
              <a:rPr lang="ru-RU" sz="44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:</a:t>
            </a:r>
          </a:p>
        </p:txBody>
      </p:sp>
      <p:pic>
        <p:nvPicPr>
          <p:cNvPr id="1026" name="Picture 2" descr="C:\Users\User\Desktop\Новая папка\IMG-bde8526d58d67024f676b8bf9313bfab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7" y="1150444"/>
            <a:ext cx="2504366" cy="288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03230" y="1146728"/>
            <a:ext cx="48090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5440EC"/>
                </a:solidFill>
                <a:latin typeface="Times New Roman" pitchFamily="18" charset="0"/>
                <a:cs typeface="Times New Roman" pitchFamily="18" charset="0"/>
              </a:rPr>
              <a:t>- замена деревянных окон на металлопластиковые</a:t>
            </a:r>
          </a:p>
          <a:p>
            <a:r>
              <a:rPr lang="ru-RU" dirty="0">
                <a:solidFill>
                  <a:srgbClr val="5440EC"/>
                </a:solidFill>
                <a:latin typeface="Times New Roman" pitchFamily="18" charset="0"/>
                <a:cs typeface="Times New Roman" pitchFamily="18" charset="0"/>
              </a:rPr>
              <a:t>в количестве 21 шт. </a:t>
            </a:r>
          </a:p>
          <a:p>
            <a:r>
              <a:rPr lang="ru-RU" dirty="0">
                <a:solidFill>
                  <a:srgbClr val="5440EC"/>
                </a:solidFill>
                <a:latin typeface="Times New Roman" pitchFamily="18" charset="0"/>
                <a:cs typeface="Times New Roman" pitchFamily="18" charset="0"/>
              </a:rPr>
              <a:t>на сумму 147000,00 грн.;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723179" y="1877622"/>
            <a:ext cx="28903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r">
              <a:buFontTx/>
              <a:buChar char="-"/>
            </a:pPr>
            <a:r>
              <a:rPr lang="ru-RU" dirty="0">
                <a:solidFill>
                  <a:srgbClr val="5440EC"/>
                </a:solidFill>
                <a:latin typeface="Times New Roman" pitchFamily="18" charset="0"/>
                <a:cs typeface="Times New Roman" pitchFamily="18" charset="0"/>
              </a:rPr>
              <a:t>замена межкомнатных </a:t>
            </a:r>
          </a:p>
          <a:p>
            <a:pPr algn="r"/>
            <a:r>
              <a:rPr lang="ru-RU" dirty="0">
                <a:solidFill>
                  <a:srgbClr val="5440EC"/>
                </a:solidFill>
                <a:latin typeface="Times New Roman" pitchFamily="18" charset="0"/>
                <a:cs typeface="Times New Roman" pitchFamily="18" charset="0"/>
              </a:rPr>
              <a:t>дверей в количестве 12 шт. </a:t>
            </a:r>
          </a:p>
          <a:p>
            <a:pPr algn="r"/>
            <a:r>
              <a:rPr lang="ru-RU" dirty="0">
                <a:solidFill>
                  <a:srgbClr val="5440EC"/>
                </a:solidFill>
                <a:latin typeface="Times New Roman" pitchFamily="18" charset="0"/>
                <a:cs typeface="Times New Roman" pitchFamily="18" charset="0"/>
              </a:rPr>
              <a:t>на сумму 108000,00 грн.</a:t>
            </a:r>
          </a:p>
        </p:txBody>
      </p:sp>
      <p:pic>
        <p:nvPicPr>
          <p:cNvPr id="1027" name="Picture 3" descr="C:\Users\User\Desktop\IMG-503effe5fcb0fea05f8d48c22051fb65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349" y="1153961"/>
            <a:ext cx="2235362" cy="289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20037" y="4634330"/>
            <a:ext cx="11662413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cap="none" spc="0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Польза проекта: </a:t>
            </a:r>
          </a:p>
          <a:p>
            <a:r>
              <a:rPr lang="ru-RU" sz="2000" cap="none" spc="0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это сократит расходы на отопление на 10% и повысит температуру помещений </a:t>
            </a:r>
          </a:p>
          <a:p>
            <a:r>
              <a:rPr lang="ru-RU" sz="2000" cap="none" spc="0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кабинетах реабилитационного отделения с 14-15°С в </a:t>
            </a:r>
            <a:r>
              <a:rPr lang="ru-RU" sz="2000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межсезонье</a:t>
            </a:r>
            <a:r>
              <a:rPr lang="ru-RU" sz="2000" cap="none" spc="0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до 18-19°С;</a:t>
            </a:r>
          </a:p>
          <a:p>
            <a:r>
              <a:rPr lang="ru-RU" sz="2000" dirty="0">
                <a:ln w="10541" cmpd="sng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</a:ln>
                <a:solidFill>
                  <a:srgbClr val="00924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уменьшит время реабилитации, улучшит восстанавливаемость потерянных возможностей организма и более эффективно стабилизирует к профессиональной трудовой деятельности.</a:t>
            </a:r>
            <a:endParaRPr lang="ru-RU" sz="2000" cap="none" spc="0" dirty="0">
              <a:ln w="10541" cmpd="sng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</a:ln>
              <a:solidFill>
                <a:srgbClr val="00924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0212" y="6252854"/>
            <a:ext cx="83677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i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Инициатор проекта – Несчетный Сергей Федорович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5A2BB698-A4CA-4012-A4FA-53A675483DDC}"/>
              </a:ext>
            </a:extLst>
          </p:cNvPr>
          <p:cNvSpPr/>
          <p:nvPr/>
        </p:nvSpPr>
        <p:spPr>
          <a:xfrm>
            <a:off x="389510" y="3980482"/>
            <a:ext cx="113236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0000">
                      <a:schemeClr val="accent3"/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Общий бюджет проекта – 255 тысяч гривен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62616" y="3041612"/>
            <a:ext cx="60715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i="1" dirty="0">
                <a:solidFill>
                  <a:srgbClr val="D91DD0"/>
                </a:solidFill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i="1" dirty="0">
                <a:solidFill>
                  <a:srgbClr val="D91DD0"/>
                </a:solidFill>
                <a:latin typeface="Times New Roman" pitchFamily="18" charset="0"/>
                <a:cs typeface="Times New Roman" pitchFamily="18" charset="0"/>
              </a:rPr>
              <a:t>кабинетах</a:t>
            </a:r>
            <a:r>
              <a:rPr lang="uk-UA" i="1" dirty="0">
                <a:solidFill>
                  <a:srgbClr val="D91DD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solidFill>
                  <a:srgbClr val="D91DD0"/>
                </a:solidFill>
                <a:latin typeface="Times New Roman" pitchFamily="18" charset="0"/>
                <a:cs typeface="Times New Roman" pitchFamily="18" charset="0"/>
              </a:rPr>
              <a:t>электро-, свето-, теплолечения, УВЧ, </a:t>
            </a:r>
          </a:p>
          <a:p>
            <a:pPr algn="ctr"/>
            <a:r>
              <a:rPr lang="ru-RU" i="1" dirty="0" err="1">
                <a:solidFill>
                  <a:srgbClr val="D91DD0"/>
                </a:solidFill>
                <a:latin typeface="Times New Roman" pitchFamily="18" charset="0"/>
                <a:cs typeface="Times New Roman" pitchFamily="18" charset="0"/>
              </a:rPr>
              <a:t>ударноволновой</a:t>
            </a:r>
            <a:r>
              <a:rPr lang="ru-RU" i="1" dirty="0">
                <a:solidFill>
                  <a:srgbClr val="D91DD0"/>
                </a:solidFill>
                <a:latin typeface="Times New Roman" pitchFamily="18" charset="0"/>
                <a:cs typeface="Times New Roman" pitchFamily="18" charset="0"/>
              </a:rPr>
              <a:t> терапии, а также в массажном кабинете)</a:t>
            </a:r>
          </a:p>
        </p:txBody>
      </p:sp>
    </p:spTree>
    <p:extLst>
      <p:ext uri="{BB962C8B-B14F-4D97-AF65-F5344CB8AC3E}">
        <p14:creationId xmlns:p14="http://schemas.microsoft.com/office/powerpoint/2010/main" val="3747783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Users\User\Desktop\20200805_100527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49" y="3468592"/>
            <a:ext cx="4100463" cy="324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5070540" y="1041896"/>
            <a:ext cx="571588" cy="655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95605">
            <a:off x="8771846" y="2426916"/>
            <a:ext cx="1092655" cy="109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294846" y="224048"/>
            <a:ext cx="960230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Целевая аудитория реабилитационного отделения: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004586" y="1927764"/>
            <a:ext cx="4832130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травматические больные (реабилитация взрослых и детей с различными нарушениями опорно-двигательного аппарата) </a:t>
            </a:r>
          </a:p>
          <a:p>
            <a:pPr lvl="0" algn="ctr"/>
            <a:r>
              <a:rPr lang="ru-RU" sz="1400" b="1" dirty="0">
                <a:ln w="11430"/>
                <a:solidFill>
                  <a:srgbClr val="A9EA25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(пролечено в 2020 году </a:t>
            </a:r>
            <a:r>
              <a:rPr lang="ru-RU" sz="1400" b="1" dirty="0">
                <a:ln w="11430"/>
                <a:solidFill>
                  <a:srgbClr val="A9EA25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3985 </a:t>
            </a:r>
            <a:r>
              <a:rPr lang="ru-RU" sz="1400" b="1" dirty="0">
                <a:ln w="11430"/>
                <a:solidFill>
                  <a:srgbClr val="A9EA25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22737" y="4095060"/>
            <a:ext cx="2381849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solidFill>
                  <a:srgbClr val="00924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неврологические больные (</a:t>
            </a:r>
            <a:r>
              <a:rPr lang="ru-RU" b="1" dirty="0" err="1">
                <a:ln w="11430"/>
                <a:solidFill>
                  <a:srgbClr val="00924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постреабилитация</a:t>
            </a:r>
            <a:r>
              <a:rPr lang="ru-RU" b="1" dirty="0">
                <a:ln w="11430"/>
                <a:solidFill>
                  <a:srgbClr val="00924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ru-RU" sz="1400" b="1" cap="none" spc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(пролечено в 2020 году </a:t>
            </a:r>
            <a:r>
              <a:rPr lang="ru-RU" sz="1400" b="1" cap="none" spc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2174 </a:t>
            </a:r>
            <a:r>
              <a:rPr lang="ru-RU" sz="1400" b="1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человека</a:t>
            </a:r>
            <a:r>
              <a:rPr lang="ru-RU" sz="1400" b="1" cap="none" spc="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687337" y="4096975"/>
            <a:ext cx="4502611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пациенты нуждающиеся в профилактических поддерживающих процедурах (спортсмены, пожилые люди, дети с проблемами позвоночника, участники АТО, взрослые и дети с инфекционными заболеваниями) </a:t>
            </a:r>
          </a:p>
          <a:p>
            <a:pPr lvl="0" algn="ctr"/>
            <a:r>
              <a:rPr lang="ru-RU" sz="1400" b="1" dirty="0">
                <a:ln w="11430"/>
                <a:solidFill>
                  <a:srgbClr val="A9EA25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(пролечено в 2020 году </a:t>
            </a:r>
            <a:r>
              <a:rPr lang="ru-RU" sz="1400" b="1" dirty="0">
                <a:ln w="11430"/>
                <a:solidFill>
                  <a:srgbClr val="A9EA25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1087 </a:t>
            </a:r>
            <a:r>
              <a:rPr lang="ru-RU" sz="1400" b="1" dirty="0">
                <a:ln w="11430"/>
                <a:solidFill>
                  <a:srgbClr val="A9EA25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человек)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1E6E686B-A827-41E1-8578-833642E07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32136" flipH="1" flipV="1">
            <a:off x="1594642" y="2421983"/>
            <a:ext cx="1133023" cy="113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381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7992" y="269398"/>
            <a:ext cx="10370147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1959 года в городе работает единственное реабилитационное</a:t>
            </a:r>
          </a:p>
          <a:p>
            <a:pPr algn="ctr"/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отделение в котором расположены:</a:t>
            </a:r>
            <a:endParaRPr lang="uk-UA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56059" y="4585110"/>
            <a:ext cx="10535255" cy="17081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100" b="1" dirty="0">
                <a:ln w="17780" cmpd="sng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508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Осенью и весной температура в помещениях не превышает 16°С без использования</a:t>
            </a:r>
          </a:p>
          <a:p>
            <a:pPr algn="ctr"/>
            <a:r>
              <a:rPr lang="ru-RU" sz="2100" b="1" dirty="0">
                <a:ln w="17780" cmpd="sng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508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 электрообогревателей</a:t>
            </a:r>
            <a:r>
              <a:rPr lang="uk-UA" sz="2100" b="1" cap="none" spc="0" dirty="0">
                <a:ln w="17780" cmpd="sng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508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.  </a:t>
            </a:r>
            <a:r>
              <a:rPr lang="ru-RU" sz="2100" b="1" dirty="0">
                <a:ln w="17780" cmpd="sng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508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Через с</a:t>
            </a:r>
            <a:r>
              <a:rPr lang="ru-RU" sz="2100" b="1" cap="none" spc="0" dirty="0">
                <a:ln w="17780" cmpd="sng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508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тарые деревянные окна и двери в кабинет проникает </a:t>
            </a:r>
          </a:p>
          <a:p>
            <a:pPr algn="ctr"/>
            <a:r>
              <a:rPr lang="ru-RU" sz="2100" b="1" cap="none" spc="0" dirty="0">
                <a:ln w="17780" cmpd="sng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508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холод и сырость, </a:t>
            </a:r>
            <a:r>
              <a:rPr lang="ru-RU" sz="2100" b="1" dirty="0">
                <a:ln w="17780" cmpd="sng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508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ч</a:t>
            </a:r>
            <a:r>
              <a:rPr lang="ru-RU" sz="2100" b="1" cap="none" spc="0" dirty="0">
                <a:ln w="17780" cmpd="sng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508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то понижает качество оказания физиотерапевтических и </a:t>
            </a:r>
          </a:p>
          <a:p>
            <a:pPr algn="ctr"/>
            <a:r>
              <a:rPr lang="ru-RU" sz="2100" b="1" cap="none" spc="0" dirty="0">
                <a:ln w="17780" cmpd="sng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508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реабилитационных услу</a:t>
            </a:r>
            <a:r>
              <a:rPr lang="ru-RU" sz="2100" b="1" dirty="0">
                <a:ln w="17780" cmpd="sng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508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г, а так же значительно</a:t>
            </a:r>
          </a:p>
          <a:p>
            <a:pPr algn="ctr"/>
            <a:r>
              <a:rPr lang="ru-RU" sz="2100" b="1" dirty="0">
                <a:ln w="17780" cmpd="sng">
                  <a:solidFill>
                    <a:schemeClr val="bg2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50800" algn="tl" rotWithShape="0">
                    <a:schemeClr val="accent1">
                      <a:lumMod val="60000"/>
                      <a:lumOff val="40000"/>
                    </a:schemeClr>
                  </a:outerShdw>
                </a:effectLst>
              </a:rPr>
              <a:t> увеличивает расходы на электроэнергию.</a:t>
            </a:r>
            <a:endParaRPr lang="ru-RU" sz="2100" b="1" cap="none" spc="0" dirty="0">
              <a:ln w="17780" cmpd="sng">
                <a:solidFill>
                  <a:schemeClr val="bg2">
                    <a:lumMod val="75000"/>
                  </a:schemeClr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50800" algn="tl" rotWithShape="0">
                  <a:schemeClr val="accent1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28" y="1292174"/>
            <a:ext cx="2958717" cy="27688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648" y="1867785"/>
            <a:ext cx="2705487" cy="26584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3547" y="1268284"/>
            <a:ext cx="2800101" cy="2792727"/>
          </a:xfrm>
          <a:prstGeom prst="rect">
            <a:avLst/>
          </a:prstGeom>
        </p:spPr>
      </p:pic>
      <p:sp>
        <p:nvSpPr>
          <p:cNvPr id="16" name="Стрелка вправо 15"/>
          <p:cNvSpPr/>
          <p:nvPr/>
        </p:nvSpPr>
        <p:spPr>
          <a:xfrm rot="7748094">
            <a:off x="3938920" y="1402882"/>
            <a:ext cx="694245" cy="335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5400000">
            <a:off x="5948726" y="1342500"/>
            <a:ext cx="573332" cy="335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765382">
            <a:off x="7744047" y="1402882"/>
            <a:ext cx="694245" cy="3353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174203" y="3105462"/>
            <a:ext cx="28985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54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25000"/>
                      </a:schemeClr>
                    </a:gs>
                  </a:gsLst>
                  <a:path path="circle">
                    <a:fillToRect l="20000" t="-40000" r="20000" b="14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Физиотерапевтические </a:t>
            </a:r>
          </a:p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54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25000"/>
                      </a:schemeClr>
                    </a:gs>
                  </a:gsLst>
                  <a:path path="circle">
                    <a:fillToRect l="20000" t="-40000" r="20000" b="140000"/>
                  </a:path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кабинеты</a:t>
            </a:r>
            <a:endParaRPr lang="ru-RU" sz="2000" b="1" cap="none" spc="0" dirty="0">
              <a:ln w="0"/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54000">
                    <a:schemeClr val="bg1">
                      <a:lumMod val="50000"/>
                    </a:schemeClr>
                  </a:gs>
                  <a:gs pos="100000">
                    <a:schemeClr val="bg1">
                      <a:lumMod val="25000"/>
                    </a:schemeClr>
                  </a:gs>
                </a:gsLst>
                <a:path path="circle">
                  <a:fillToRect l="20000" t="-40000" r="20000" b="140000"/>
                </a:path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185714" y="2933184"/>
            <a:ext cx="156645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bg1">
                        <a:tint val="94000"/>
                        <a:shade val="94000"/>
                        <a:alpha val="100000"/>
                        <a:satMod val="114000"/>
                        <a:lumMod val="114000"/>
                      </a:schemeClr>
                    </a:gs>
                    <a:gs pos="54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25000"/>
                      </a:schemeClr>
                    </a:gs>
                  </a:gsLst>
                  <a:path path="circle">
                    <a:fillToRect l="20000" t="-40000" r="20000" b="140000"/>
                  </a:path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Массажные </a:t>
            </a:r>
          </a:p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bg1">
                        <a:tint val="94000"/>
                        <a:shade val="94000"/>
                        <a:alpha val="100000"/>
                        <a:satMod val="114000"/>
                        <a:lumMod val="114000"/>
                      </a:schemeClr>
                    </a:gs>
                    <a:gs pos="54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25000"/>
                      </a:schemeClr>
                    </a:gs>
                  </a:gsLst>
                  <a:path path="circle">
                    <a:fillToRect l="20000" t="-40000" r="20000" b="140000"/>
                  </a:path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кабинеты</a:t>
            </a:r>
            <a:endParaRPr lang="ru-RU" sz="2000" b="1" cap="none" spc="0" dirty="0">
              <a:ln w="0"/>
              <a:gradFill>
                <a:gsLst>
                  <a:gs pos="0">
                    <a:schemeClr val="bg1">
                      <a:tint val="94000"/>
                      <a:shade val="94000"/>
                      <a:alpha val="100000"/>
                      <a:satMod val="114000"/>
                      <a:lumMod val="114000"/>
                    </a:schemeClr>
                  </a:gs>
                  <a:gs pos="54000">
                    <a:schemeClr val="bg1">
                      <a:lumMod val="50000"/>
                    </a:schemeClr>
                  </a:gs>
                  <a:gs pos="100000">
                    <a:schemeClr val="bg1">
                      <a:lumMod val="25000"/>
                    </a:schemeClr>
                  </a:gs>
                </a:gsLst>
                <a:path path="circle">
                  <a:fillToRect l="20000" t="-40000" r="20000" b="140000"/>
                </a:path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96239" y="1945633"/>
            <a:ext cx="237436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000" b="1" dirty="0">
                <a:ln w="0"/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49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25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Кабинет лечебной </a:t>
            </a:r>
          </a:p>
          <a:p>
            <a:pPr algn="ctr"/>
            <a:r>
              <a:rPr lang="ru-RU" sz="2000" b="1" dirty="0">
                <a:ln w="0"/>
                <a:gradFill>
                  <a:gsLst>
                    <a:gs pos="0">
                      <a:schemeClr val="accent6">
                        <a:lumMod val="60000"/>
                        <a:lumOff val="40000"/>
                      </a:schemeClr>
                    </a:gs>
                    <a:gs pos="49000">
                      <a:schemeClr val="bg1">
                        <a:lumMod val="50000"/>
                      </a:schemeClr>
                    </a:gs>
                    <a:gs pos="100000">
                      <a:schemeClr val="bg1">
                        <a:lumMod val="25000"/>
                      </a:schemeClr>
                    </a:gs>
                  </a:gsLst>
                  <a:lin ang="5400000" scaled="1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физкультуры</a:t>
            </a:r>
            <a:endParaRPr lang="ru-RU" sz="2000" b="1" cap="none" spc="0" dirty="0">
              <a:ln w="0"/>
              <a:gradFill>
                <a:gsLst>
                  <a:gs pos="0">
                    <a:schemeClr val="accent6">
                      <a:lumMod val="60000"/>
                      <a:lumOff val="40000"/>
                    </a:schemeClr>
                  </a:gs>
                  <a:gs pos="49000">
                    <a:schemeClr val="bg1">
                      <a:lumMod val="50000"/>
                    </a:schemeClr>
                  </a:gs>
                  <a:gs pos="100000">
                    <a:schemeClr val="bg1">
                      <a:lumMod val="25000"/>
                    </a:schemeClr>
                  </a:gs>
                </a:gsLst>
                <a:lin ang="5400000" scaled="1"/>
              </a:gra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117349" y="6231291"/>
            <a:ext cx="943200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DE2A0C"/>
                    </a:gs>
                    <a:gs pos="48000">
                      <a:srgbClr val="FF0000"/>
                    </a:gs>
                    <a:gs pos="100000">
                      <a:srgbClr val="DA3220"/>
                    </a:gs>
                  </a:gsLst>
                  <a:lin ang="16200000" scaled="1"/>
                  <a:tileRect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проекта значительно улучшит ситуацию в отделении. </a:t>
            </a:r>
            <a:endParaRPr lang="uk-UA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DE2A0C"/>
                  </a:gs>
                  <a:gs pos="48000">
                    <a:srgbClr val="FF0000"/>
                  </a:gs>
                  <a:gs pos="100000">
                    <a:srgbClr val="DA3220"/>
                  </a:gs>
                </a:gsLst>
                <a:lin ang="16200000" scaled="1"/>
                <a:tileRect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48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7425" y="338886"/>
            <a:ext cx="91871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 flip="none" rotWithShape="1">
                  <a:gsLst>
                    <a:gs pos="2000">
                      <a:srgbClr val="7D3FED"/>
                    </a:gs>
                    <a:gs pos="57000">
                      <a:srgbClr val="CC5DCF"/>
                    </a:gs>
                    <a:gs pos="100000">
                      <a:srgbClr val="9689F3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реализации проекта</a:t>
            </a:r>
            <a:endParaRPr lang="uk-U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 flip="none" rotWithShape="1">
                <a:gsLst>
                  <a:gs pos="2000">
                    <a:srgbClr val="7D3FED"/>
                  </a:gs>
                  <a:gs pos="57000">
                    <a:srgbClr val="CC5DCF"/>
                  </a:gs>
                  <a:gs pos="100000">
                    <a:srgbClr val="9689F3"/>
                  </a:gs>
                </a:gsLst>
                <a:path path="rect">
                  <a:fillToRect l="100000" t="100000"/>
                </a:path>
                <a:tileRect r="-100000" b="-100000"/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768927"/>
              </p:ext>
            </p:extLst>
          </p:nvPr>
        </p:nvGraphicFramePr>
        <p:xfrm>
          <a:off x="1427425" y="1702965"/>
          <a:ext cx="9569538" cy="47313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98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89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898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78518"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i="1" dirty="0">
                          <a:solidFill>
                            <a:srgbClr val="0070C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Исполнитель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290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Приобретение металлопластиковых окон и дверей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20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повышение температуры помещения;</a:t>
                      </a:r>
                    </a:p>
                    <a:p>
                      <a:pPr algn="ctr"/>
                      <a:r>
                        <a:rPr lang="ru-RU" sz="20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сокращение потребляемой электроэнергии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Компания </a:t>
                      </a:r>
                      <a:r>
                        <a:rPr lang="en-US" sz="20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VESCO</a:t>
                      </a:r>
                      <a:endParaRPr lang="ru-RU" sz="2000" b="0" i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32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0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Установка</a:t>
                      </a:r>
                    </a:p>
                  </a:txBody>
                  <a:tcPr anchor="ctr">
                    <a:lnR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2000" b="0" i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Компания </a:t>
                      </a:r>
                      <a:r>
                        <a:rPr lang="en-US" sz="20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VESCO</a:t>
                      </a:r>
                      <a:endParaRPr lang="ru-RU" sz="2000" b="0" i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000" b="0" i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8846"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Отделка внутренних и внешних оконных,</a:t>
                      </a:r>
                      <a:r>
                        <a:rPr lang="ru-RU" sz="2000" b="0" i="1" baseline="0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дверных откосов</a:t>
                      </a:r>
                      <a:endParaRPr lang="ru-RU" sz="2000" b="0" i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ru-RU" sz="2000" b="0" i="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КНП «ГБ № 2» </a:t>
                      </a:r>
                      <a:r>
                        <a:rPr lang="ru-RU" sz="2000" b="0" i="1" dirty="0" err="1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Дружковского</a:t>
                      </a:r>
                      <a:r>
                        <a:rPr lang="ru-RU" sz="2000" b="0" i="1" dirty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городского совета</a:t>
                      </a:r>
                    </a:p>
                    <a:p>
                      <a:pPr algn="ctr"/>
                      <a:r>
                        <a:rPr lang="ru-RU" sz="2000" b="0" i="1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СОБСТВЕННЫЙ ВКЛАД В ПРОЕКТ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2569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7128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829" y="2293883"/>
            <a:ext cx="7914288" cy="448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17708" y="242987"/>
            <a:ext cx="38996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gradFill>
                  <a:gsLst>
                    <a:gs pos="2000">
                      <a:srgbClr val="5440EC"/>
                    </a:gs>
                    <a:gs pos="57000">
                      <a:srgbClr val="962696"/>
                    </a:gs>
                    <a:gs pos="100000">
                      <a:srgbClr val="5440EC"/>
                    </a:gs>
                  </a:gsLst>
                  <a:path path="circle">
                    <a:fillToRect l="20000" t="-40000" r="20000" b="140000"/>
                  </a:path>
                </a:gra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проекта</a:t>
            </a:r>
            <a:endParaRPr lang="uk-UA" sz="3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gradFill>
                <a:gsLst>
                  <a:gs pos="2000">
                    <a:srgbClr val="5440EC"/>
                  </a:gs>
                  <a:gs pos="57000">
                    <a:srgbClr val="962696"/>
                  </a:gs>
                  <a:gs pos="100000">
                    <a:srgbClr val="5440EC"/>
                  </a:gs>
                </a:gsLst>
                <a:path path="circle">
                  <a:fillToRect l="20000" t="-40000" r="20000" b="140000"/>
                </a:path>
              </a:gra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1795" y="1228571"/>
            <a:ext cx="4000660" cy="1744058"/>
          </a:xfrm>
          <a:prstGeom prst="rect">
            <a:avLst/>
          </a:prstGeom>
          <a:solidFill>
            <a:srgbClr val="B7F5FB"/>
          </a:solidFill>
          <a:ln>
            <a:gradFill>
              <a:gsLst>
                <a:gs pos="80894">
                  <a:srgbClr val="EDB188"/>
                </a:gs>
                <a:gs pos="0">
                  <a:srgbClr val="92D050"/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rgbClr val="FF7575"/>
                </a:gs>
              </a:gsLst>
              <a:lin ang="5400000" scaled="1"/>
            </a:gra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5440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Капитальный ремонт с </a:t>
            </a:r>
            <a:r>
              <a:rPr lang="ru-RU" sz="2000" b="1" i="1" dirty="0" err="1">
                <a:solidFill>
                  <a:srgbClr val="5440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термомодернизацией</a:t>
            </a:r>
            <a:r>
              <a:rPr lang="ru-RU" sz="2000" b="1" i="1" dirty="0">
                <a:solidFill>
                  <a:srgbClr val="5440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здания </a:t>
            </a:r>
          </a:p>
          <a:p>
            <a:pPr algn="ctr"/>
            <a:r>
              <a:rPr lang="ru-RU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(замена системы отопления, коммуникационных систем, ремонт внутренних помещений и утепление наружной стороны здания)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833476" y="1343129"/>
            <a:ext cx="4126230" cy="1744058"/>
          </a:xfrm>
          <a:prstGeom prst="rect">
            <a:avLst/>
          </a:prstGeom>
          <a:solidFill>
            <a:srgbClr val="B7F5FB"/>
          </a:solidFill>
          <a:ln>
            <a:gradFill>
              <a:gsLst>
                <a:gs pos="80894">
                  <a:srgbClr val="EDB188"/>
                </a:gs>
                <a:gs pos="0">
                  <a:srgbClr val="92D050"/>
                </a:gs>
                <a:gs pos="59000">
                  <a:schemeClr val="accent1">
                    <a:lumMod val="45000"/>
                    <a:lumOff val="55000"/>
                  </a:schemeClr>
                </a:gs>
                <a:gs pos="100000">
                  <a:srgbClr val="FF7575"/>
                </a:gs>
              </a:gsLst>
              <a:lin ang="5400000" scaled="1"/>
            </a:gra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устаревшего оборудования на более современное и эффективное </a:t>
            </a:r>
          </a:p>
          <a:p>
            <a:pPr algn="ctr"/>
            <a:r>
              <a:rPr lang="ru-RU" b="1" i="1" dirty="0">
                <a:solidFill>
                  <a:srgbClr val="5440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(вело-тренажеры, массажные столы, аппараты для реабилитации пациентов)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4335517" y="1070880"/>
            <a:ext cx="1245798" cy="600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643178" y="1070881"/>
            <a:ext cx="1097691" cy="5444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4867198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Волна">
  <a:themeElements>
    <a:clrScheme name="Другая 2">
      <a:dk1>
        <a:sysClr val="windowText" lastClr="000000"/>
      </a:dk1>
      <a:lt1>
        <a:srgbClr val="FFE0CB"/>
      </a:lt1>
      <a:dk2>
        <a:srgbClr val="3E3D2D"/>
      </a:dk2>
      <a:lt2>
        <a:srgbClr val="00B050"/>
      </a:lt2>
      <a:accent1>
        <a:srgbClr val="A9EA25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1561</TotalTime>
  <Words>429</Words>
  <Application>Microsoft Office PowerPoint</Application>
  <PresentationFormat>Широкоэкранный</PresentationFormat>
  <Paragraphs>61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7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Candara</vt:lpstr>
      <vt:lpstr>Symbol</vt:lpstr>
      <vt:lpstr>Times New Roman</vt:lpstr>
      <vt:lpstr>Wingdings 2</vt:lpstr>
      <vt:lpstr>HDOfficeLightV0</vt:lpstr>
      <vt:lpstr>1_HDOfficeLightV0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Пендер Инна Александровна</cp:lastModifiedBy>
  <cp:revision>139</cp:revision>
  <dcterms:created xsi:type="dcterms:W3CDTF">2019-05-06T09:59:09Z</dcterms:created>
  <dcterms:modified xsi:type="dcterms:W3CDTF">2021-06-09T10:50:11Z</dcterms:modified>
</cp:coreProperties>
</file>