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85" r:id="rId4"/>
    <p:sldId id="280" r:id="rId5"/>
    <p:sldId id="282" r:id="rId6"/>
    <p:sldId id="284" r:id="rId7"/>
    <p:sldId id="287" r:id="rId8"/>
    <p:sldId id="288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4D2D"/>
    <a:srgbClr val="FF9A5A"/>
    <a:srgbClr val="0000FF"/>
    <a:srgbClr val="E6E6E6"/>
    <a:srgbClr val="0066FF"/>
    <a:srgbClr val="4D4D4D"/>
    <a:srgbClr val="B92D14"/>
    <a:srgbClr val="35759D"/>
    <a:srgbClr val="35B19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ітлий стиль 3 –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ітли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596" autoAdjust="0"/>
  </p:normalViewPr>
  <p:slideViewPr>
    <p:cSldViewPr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uk-UA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uk-UA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/>
              <a:t>Click to edit Master text styles</a:t>
            </a:r>
          </a:p>
          <a:p>
            <a:pPr lvl="1"/>
            <a:r>
              <a:rPr lang="en-US" altLang="uk-UA"/>
              <a:t>Second level</a:t>
            </a:r>
          </a:p>
          <a:p>
            <a:pPr lvl="2"/>
            <a:r>
              <a:rPr lang="en-US" altLang="uk-UA"/>
              <a:t>Third level</a:t>
            </a:r>
          </a:p>
          <a:p>
            <a:pPr lvl="3"/>
            <a:r>
              <a:rPr lang="en-US" altLang="uk-UA"/>
              <a:t>Fourth level</a:t>
            </a:r>
          </a:p>
          <a:p>
            <a:pPr lvl="4"/>
            <a:r>
              <a:rPr lang="en-US" altLang="uk-UA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uk-UA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688D71-35C5-4E00-AEA7-2B27FE9E2637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623069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3CC739-9C99-4CF1-9BC3-6B7539ECEDCA}" type="slidenum">
              <a:rPr lang="en-US" altLang="uk-UA"/>
              <a:pPr/>
              <a:t>1</a:t>
            </a:fld>
            <a:endParaRPr lang="en-US" altLang="uk-UA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00526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7A29DC-1FE1-49A9-98D6-18DF2F46CE26}" type="slidenum">
              <a:rPr lang="en-US" altLang="uk-UA"/>
              <a:pPr/>
              <a:t>2</a:t>
            </a:fld>
            <a:endParaRPr lang="en-US" altLang="uk-U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03729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7A29DC-1FE1-49A9-98D6-18DF2F46CE26}" type="slidenum">
              <a:rPr lang="en-US" altLang="uk-UA"/>
              <a:pPr/>
              <a:t>4</a:t>
            </a:fld>
            <a:endParaRPr lang="en-US" altLang="uk-U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37003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7A29DC-1FE1-49A9-98D6-18DF2F46CE26}" type="slidenum">
              <a:rPr lang="en-US" altLang="uk-UA"/>
              <a:pPr/>
              <a:t>5</a:t>
            </a:fld>
            <a:endParaRPr lang="en-US" altLang="uk-U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42974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7A29DC-1FE1-49A9-98D6-18DF2F46CE26}" type="slidenum">
              <a:rPr lang="en-US" altLang="uk-UA"/>
              <a:pPr/>
              <a:t>6</a:t>
            </a:fld>
            <a:endParaRPr lang="en-US" altLang="uk-UA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9138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altLang="uk-UA" noProof="0"/>
              <a:t>Зразок заголовка</a:t>
            </a:r>
            <a:endParaRPr lang="en-US" altLang="uk-UA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altLang="uk-UA" noProof="0"/>
              <a:t>Клацніть, щоб редагувати стиль зразка підзаголовка</a:t>
            </a:r>
            <a:endParaRPr lang="en-US" altLang="uk-UA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194418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38919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151635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3212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43312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99249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3872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91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338388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326801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Зразок заголовка</a:t>
            </a:r>
            <a:endParaRPr lang="en-US" alt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Редагувати стиль зразка тексту</a:t>
            </a:r>
          </a:p>
          <a:p>
            <a:pPr lvl="1"/>
            <a:r>
              <a:rPr lang="uk-UA" altLang="uk-UA"/>
              <a:t>Другий рівень</a:t>
            </a:r>
          </a:p>
          <a:p>
            <a:pPr lvl="2"/>
            <a:r>
              <a:rPr lang="uk-UA" altLang="uk-UA"/>
              <a:t>Третій рівень</a:t>
            </a:r>
          </a:p>
          <a:p>
            <a:pPr lvl="3"/>
            <a:r>
              <a:rPr lang="uk-UA" altLang="uk-UA"/>
              <a:t>Четвертий рівень</a:t>
            </a:r>
          </a:p>
          <a:p>
            <a:pPr lvl="4"/>
            <a:r>
              <a:rPr lang="uk-UA" altLang="uk-UA"/>
              <a:t>П’ятий рівень</a:t>
            </a:r>
            <a:endParaRPr lang="en-US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3734513" y="251478"/>
            <a:ext cx="5221480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l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457200" lvl="5" algn="l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914400" lvl="6" algn="l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1371600" lvl="7" algn="l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1828800" lvl="8" algn="l" rtl="0" eaLnBrk="1" fontAlgn="base" hangingPunct="1">
              <a:spcBef>
                <a:spcPct val="0"/>
              </a:spcBef>
              <a:spcAft>
                <a:spcPct val="0"/>
              </a:spcAft>
              <a:buSzPct val="45000"/>
              <a:buFont typeface="StarSymbol"/>
              <a:buChar char="●"/>
              <a:defRPr sz="44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algn="ctr">
              <a:buFont typeface="StarSymbol"/>
              <a:buNone/>
            </a:pPr>
            <a:r>
              <a:rPr lang="ru-RU" sz="3400" b="1" i="1">
                <a:solidFill>
                  <a:srgbClr val="FF6C1F"/>
                </a:solidFill>
                <a:latin typeface="Arial Black" panose="020B0A04020102020204" pitchFamily="34" charset="0"/>
              </a:rPr>
              <a:t>Проект </a:t>
            </a:r>
            <a:br>
              <a:rPr lang="en-US" sz="3400" b="1" i="1">
                <a:solidFill>
                  <a:srgbClr val="FF6C1F"/>
                </a:solidFill>
                <a:latin typeface="Arial Black" panose="020B0A04020102020204" pitchFamily="34" charset="0"/>
              </a:rPr>
            </a:br>
            <a:r>
              <a:rPr lang="ru-RU" sz="3400" b="1" i="1">
                <a:solidFill>
                  <a:srgbClr val="FF6C1F"/>
                </a:solidFill>
                <a:latin typeface="Arial Black" panose="020B0A04020102020204" pitchFamily="34" charset="0"/>
              </a:rPr>
              <a:t>«ГОРОД - своими руками»  </a:t>
            </a:r>
            <a:endParaRPr lang="ru-RU" sz="3400" i="1" dirty="0">
              <a:solidFill>
                <a:srgbClr val="FF6C1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7190" y="2305559"/>
            <a:ext cx="3967861" cy="2450756"/>
          </a:xfrm>
          <a:prstGeom prst="rect">
            <a:avLst/>
          </a:prstGeom>
          <a:noFill/>
          <a:ln>
            <a:noFill/>
          </a:ln>
        </p:spPr>
        <p:txBody>
          <a:bodyPr vert="horz" wrap="square" lIns="61235" tIns="30617" rIns="61235" bIns="30617" anchorCtr="0" compatLnSpc="0">
            <a:spAutoFit/>
          </a:bodyPr>
          <a:lstStyle/>
          <a:p>
            <a:pPr algn="ctr" hangingPunct="0">
              <a:defRPr sz="6000" b="1">
                <a:solidFill>
                  <a:srgbClr val="007826"/>
                </a:solidFill>
              </a:defRPr>
            </a:pPr>
            <a:r>
              <a:rPr lang="ru-RU" sz="5400" b="1" dirty="0">
                <a:solidFill>
                  <a:srgbClr val="FFFDE7"/>
                </a:solidFill>
                <a:latin typeface="Arial" pitchFamily="18"/>
                <a:ea typeface="Microsoft YaHei" pitchFamily="2"/>
                <a:cs typeface="Mangal" pitchFamily="2"/>
              </a:rPr>
              <a:t>Площадка для стритбола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0AE5C3-FB25-429A-9C12-C2025E29A82C}"/>
              </a:ext>
            </a:extLst>
          </p:cNvPr>
          <p:cNvSpPr txBox="1"/>
          <p:nvPr/>
        </p:nvSpPr>
        <p:spPr>
          <a:xfrm>
            <a:off x="2123728" y="592039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Дружковская общеобразовательная школа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I-III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ступеней №12 Дружковского городского совета Донецкой области</a:t>
            </a:r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557321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9612" y="818847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Дружковская общеобразовательная школа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I-III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ступеней №12 Дружковского городского совета Донецкой области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550" y="4865928"/>
            <a:ext cx="3318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школы 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Чуприна Анатолий Степанович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1582" y="4527374"/>
            <a:ext cx="3237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Количество педработников: 54  </a:t>
            </a:r>
            <a:endParaRPr lang="uk-UA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22" y="1850498"/>
            <a:ext cx="1972123" cy="2969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73684" y="211688"/>
            <a:ext cx="5900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</a:rPr>
              <a:t>ОПИСАНИЕ ОРГАНИЗАЦИИ </a:t>
            </a:r>
            <a:endParaRPr lang="uk-UA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755576" y="260648"/>
            <a:ext cx="756084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 школа работает по инновационной программе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занимает лидирующие позиции по занятым местам в городских спортивных соревнованиях. 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школьной команды по стритболу: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первенстве по стритболу в городе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место в областном чемпионате г. Краматорск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Всеукраинского турнира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ліга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Киев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05064"/>
            <a:ext cx="2555776" cy="19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9" y="3999752"/>
            <a:ext cx="2562859" cy="1922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020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275121" y="218167"/>
            <a:ext cx="45937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</a:rPr>
              <a:t>ОПИСАНИЕ ПРОЕКТА</a:t>
            </a:r>
            <a:endParaRPr lang="uk-UA" sz="3200" b="1" dirty="0">
              <a:solidFill>
                <a:srgbClr val="0000FF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23528" y="897537"/>
            <a:ext cx="871296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i="0" u="none" strike="noStrike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</a:t>
            </a:r>
            <a:r>
              <a:rPr lang="ru-RU" sz="2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всестороннее и гармоничное развитие детей и молодежи средствами физического воспитания, путем увеличения двигательной активности, содержательного проведения свободного времени, проведение уроков и внеклассных мероприятий в школе, возможность заниматься спортом обществу, пропаганда здорового образа жизни и необходимости занятий спортом жителям города.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2">
            <a:extLst>
              <a:ext uri="{FF2B5EF4-FFF2-40B4-BE49-F238E27FC236}">
                <a16:creationId xmlns:a16="http://schemas.microsoft.com/office/drawing/2014/main" id="{F4A6E4D0-1841-42A1-86C8-1B1E21566AC8}"/>
              </a:ext>
            </a:extLst>
          </p:cNvPr>
          <p:cNvSpPr/>
          <p:nvPr/>
        </p:nvSpPr>
        <p:spPr>
          <a:xfrm>
            <a:off x="323528" y="3284984"/>
            <a:ext cx="87129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есть универсальные площадки с искусственным покрытием ("трава"), которое не годится для игры в стритбол. Для занятий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стритболом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баскетболом нужна площадка с асфальтным покрытием.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 хочет заниматься баскетболом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стритболом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однако нет места занятий (есть желание и есть мяч, однако некуда его забрасывать).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661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3203848" y="188640"/>
            <a:ext cx="4032448" cy="814388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200" b="1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rPr>
              <a:t>Задачи проекта</a:t>
            </a:r>
            <a:r>
              <a:rPr lang="ru-RU" sz="2400" b="1" dirty="0">
                <a:solidFill>
                  <a:srgbClr val="0066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Текст 3"/>
          <p:cNvSpPr txBox="1">
            <a:spLocks/>
          </p:cNvSpPr>
          <p:nvPr/>
        </p:nvSpPr>
        <p:spPr bwMode="auto">
          <a:xfrm>
            <a:off x="467544" y="1196752"/>
            <a:ext cx="8168607" cy="303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 algn="l" rtl="0" eaLnBrk="1" fontAlgn="base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 algn="l" rtl="0" eaLnBrk="1" fontAlgn="base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 algn="l" rtl="0" eaLnBrk="1" fontAlgn="base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 algn="l" rtl="0" eaLnBrk="1" fontAlgn="base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 algn="l" rtl="0" eaLnBrk="1" fontAlgn="base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icrosoft YaHei" pitchFamily="2"/>
                <a:cs typeface="Mangal" pitchFamily="2"/>
              </a:defRPr>
            </a:lvl5pPr>
            <a:lvl6pPr marL="2591999" lvl="5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icrosoft YaHei" pitchFamily="2"/>
                <a:cs typeface="Mangal" pitchFamily="2"/>
              </a:defRPr>
            </a:lvl6pPr>
            <a:lvl7pPr marL="3023999" lvl="6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marL="194424" indent="-194424" algn="just">
              <a:spcBef>
                <a:spcPts val="953"/>
              </a:spcBef>
              <a:spcAft>
                <a:spcPts val="953"/>
              </a:spcAft>
            </a:pPr>
            <a:r>
              <a:rPr lang="ru-RU" sz="1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Создавать привлекательный имидж здорового образа жизни у детей и подростков, повышать их двигательную активность. </a:t>
            </a:r>
          </a:p>
          <a:p>
            <a:pPr marL="194424" indent="-194424" algn="just">
              <a:spcBef>
                <a:spcPts val="953"/>
              </a:spcBef>
              <a:spcAft>
                <a:spcPts val="953"/>
              </a:spcAft>
            </a:pPr>
            <a:r>
              <a:rPr lang="ru-RU" sz="1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Формировать в подростковой и молодежной среде потребность в систематических занятиях спортом. </a:t>
            </a:r>
          </a:p>
          <a:p>
            <a:pPr marL="194424" indent="-194424" algn="just">
              <a:spcBef>
                <a:spcPts val="953"/>
              </a:spcBef>
              <a:spcAft>
                <a:spcPts val="953"/>
              </a:spcAft>
            </a:pPr>
            <a:r>
              <a:rPr lang="ru-RU" sz="1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Способствовать развитию массового стритбольного движения в городе Дружковка, формировать традиции проведения соревнований  по стритболу. </a:t>
            </a:r>
          </a:p>
          <a:p>
            <a:pPr marL="194424" indent="-194424" algn="just">
              <a:spcBef>
                <a:spcPts val="953"/>
              </a:spcBef>
              <a:spcAft>
                <a:spcPts val="953"/>
              </a:spcAft>
            </a:pPr>
            <a:r>
              <a:rPr lang="ru-RU" sz="1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Ориентировать специалистов в области физической культуры и спорта города на развитие уличных видов спорта. Обеспечить поддержку горожан, активно внедряющих стритбол как молодежную субкультуру. </a:t>
            </a:r>
          </a:p>
          <a:p>
            <a:pPr marL="194424" indent="-194424" algn="just">
              <a:spcBef>
                <a:spcPts val="953"/>
              </a:spcBef>
              <a:spcAft>
                <a:spcPts val="953"/>
              </a:spcAft>
            </a:pPr>
            <a:r>
              <a:rPr lang="ru-RU" sz="1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Создать единое информационное поле среди молодежи города.</a:t>
            </a:r>
          </a:p>
          <a:p>
            <a:pPr marL="194424" indent="-194424" algn="just">
              <a:spcBef>
                <a:spcPts val="953"/>
              </a:spcBef>
              <a:spcAft>
                <a:spcPts val="953"/>
              </a:spcAft>
            </a:pPr>
            <a:r>
              <a:rPr lang="ru-RU" sz="1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Развивать творческий потенциал детей и подростков, совершенствовать духовные (нравственные, интеллектуальные, эстетические) качества подрастающего поколения. </a:t>
            </a:r>
          </a:p>
        </p:txBody>
      </p:sp>
    </p:spTree>
    <p:extLst>
      <p:ext uri="{BB962C8B-B14F-4D97-AF65-F5344CB8AC3E}">
        <p14:creationId xmlns:p14="http://schemas.microsoft.com/office/powerpoint/2010/main" val="102334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660313" y="620688"/>
            <a:ext cx="7992888" cy="858837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1">
              <a:buNone/>
            </a:pPr>
            <a:r>
              <a:rPr lang="ru-RU" sz="3200" b="1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rPr>
              <a:t>Бюджет проекта - 250 000 грн.</a:t>
            </a:r>
            <a:br>
              <a:rPr lang="ru-RU" sz="3200" b="1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br>
              <a:rPr lang="ru-RU" sz="3200" b="1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3200" b="1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rPr>
              <a:t>Смета расходов: </a:t>
            </a: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78673"/>
              </p:ext>
            </p:extLst>
          </p:nvPr>
        </p:nvGraphicFramePr>
        <p:xfrm>
          <a:off x="1043607" y="1916832"/>
          <a:ext cx="7226301" cy="3095625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608798">
                  <a:extLst>
                    <a:ext uri="{9D8B030D-6E8A-4147-A177-3AD203B41FA5}">
                      <a16:colId xmlns:a16="http://schemas.microsoft.com/office/drawing/2014/main" val="3366197102"/>
                    </a:ext>
                  </a:extLst>
                </a:gridCol>
                <a:gridCol w="2993255">
                  <a:extLst>
                    <a:ext uri="{9D8B030D-6E8A-4147-A177-3AD203B41FA5}">
                      <a16:colId xmlns:a16="http://schemas.microsoft.com/office/drawing/2014/main" val="1642314058"/>
                    </a:ext>
                  </a:extLst>
                </a:gridCol>
                <a:gridCol w="913196">
                  <a:extLst>
                    <a:ext uri="{9D8B030D-6E8A-4147-A177-3AD203B41FA5}">
                      <a16:colId xmlns:a16="http://schemas.microsoft.com/office/drawing/2014/main" val="541935846"/>
                    </a:ext>
                  </a:extLst>
                </a:gridCol>
                <a:gridCol w="979784">
                  <a:extLst>
                    <a:ext uri="{9D8B030D-6E8A-4147-A177-3AD203B41FA5}">
                      <a16:colId xmlns:a16="http://schemas.microsoft.com/office/drawing/2014/main" val="207940437"/>
                    </a:ext>
                  </a:extLst>
                </a:gridCol>
                <a:gridCol w="827584">
                  <a:extLst>
                    <a:ext uri="{9D8B030D-6E8A-4147-A177-3AD203B41FA5}">
                      <a16:colId xmlns:a16="http://schemas.microsoft.com/office/drawing/2014/main" val="986897014"/>
                    </a:ext>
                  </a:extLst>
                </a:gridCol>
                <a:gridCol w="903684">
                  <a:extLst>
                    <a:ext uri="{9D8B030D-6E8A-4147-A177-3AD203B41FA5}">
                      <a16:colId xmlns:a16="http://schemas.microsoft.com/office/drawing/2014/main" val="1591937551"/>
                    </a:ext>
                  </a:extLst>
                </a:gridCol>
              </a:tblGrid>
              <a:tr h="80962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u="none" strike="noStrike" dirty="0">
                          <a:effectLst/>
                        </a:rPr>
                        <a:t>№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Найменування товарів (робіт, послуг)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кількість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Ціна за одиницю, грн.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Одиниці виміру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Вартість, грн.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3767269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u="none" strike="noStrike" dirty="0">
                          <a:effectLst/>
                        </a:rPr>
                        <a:t>1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err="1">
                          <a:effectLst/>
                        </a:rPr>
                        <a:t>Придбати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стійку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баскетбольну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стаціонарну</a:t>
                      </a:r>
                      <a:endParaRPr lang="ru-RU" sz="11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 https://sportin.uaprom.net/p467324541-stojka-basketbolnaya-ulichnaya.html</a:t>
                      </a:r>
                      <a:r>
                        <a:rPr lang="uk-UA" sz="1100" u="none" strike="noStrike" dirty="0">
                          <a:effectLst/>
                        </a:rPr>
                        <a:t>     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uk-UA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>
                          <a:effectLst/>
                        </a:rPr>
                        <a:t>                    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28</a:t>
                      </a:r>
                      <a:r>
                        <a:rPr lang="uk-UA" sz="1100" u="none" strike="noStrike" dirty="0">
                          <a:effectLst/>
                        </a:rPr>
                        <a:t>5</a:t>
                      </a:r>
                      <a:r>
                        <a:rPr lang="en-US" sz="1100" u="none" strike="noStrike" dirty="0">
                          <a:effectLst/>
                        </a:rPr>
                        <a:t>00</a:t>
                      </a:r>
                      <a:r>
                        <a:rPr lang="uk-UA" sz="1100" u="none" strike="noStrike" dirty="0">
                          <a:effectLst/>
                        </a:rPr>
                        <a:t>,0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>
                          <a:effectLst/>
                        </a:rPr>
                        <a:t>шт.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57.0</a:t>
                      </a:r>
                      <a:r>
                        <a:rPr lang="en-US" sz="1100" u="none" strike="noStrike" dirty="0">
                          <a:effectLst/>
                        </a:rPr>
                        <a:t>00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806476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u="none" strike="noStrike" dirty="0">
                          <a:effectLst/>
                        </a:rPr>
                        <a:t>2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Транспортні витрати з доставки баскетбольної стійки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</a:t>
                      </a:r>
                      <a:r>
                        <a:rPr lang="en-US" sz="1100" u="none" strike="noStrike" dirty="0">
                          <a:effectLst/>
                        </a:rPr>
                        <a:t>00</a:t>
                      </a:r>
                      <a:r>
                        <a:rPr lang="uk-UA" sz="1100" u="none" strike="noStrike" dirty="0">
                          <a:effectLst/>
                        </a:rPr>
                        <a:t>0,0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>
                          <a:effectLst/>
                        </a:rPr>
                        <a:t>шт.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</a:t>
                      </a:r>
                      <a:r>
                        <a:rPr lang="en-US" sz="1100" u="none" strike="noStrike" dirty="0">
                          <a:effectLst/>
                        </a:rPr>
                        <a:t>00</a:t>
                      </a:r>
                      <a:r>
                        <a:rPr lang="uk-UA" sz="1100" u="none" strike="noStrike" dirty="0">
                          <a:effectLst/>
                        </a:rPr>
                        <a:t>0,0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9163719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u="none" strike="noStrike" dirty="0">
                          <a:effectLst/>
                        </a:rPr>
                        <a:t>3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Асфальтні роботи (оновлення існуючого покриття шляхом укладання поверх нового шару асфальту)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>
                          <a:effectLst/>
                        </a:rPr>
                        <a:t>250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700</a:t>
                      </a:r>
                      <a:r>
                        <a:rPr lang="uk-UA" sz="1100" u="none" strike="noStrike" dirty="0">
                          <a:effectLst/>
                        </a:rPr>
                        <a:t>,0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>
                          <a:effectLst/>
                        </a:rPr>
                        <a:t>кв.м.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</a:rPr>
                        <a:t>1</a:t>
                      </a:r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r>
                        <a:rPr lang="uk-UA" sz="1100" u="none" strike="noStrike" dirty="0">
                          <a:effectLst/>
                        </a:rPr>
                        <a:t>5 000,0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27386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u="none" strike="noStrike" dirty="0">
                          <a:effectLst/>
                        </a:rPr>
                        <a:t>4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100" u="none" strike="noStrike">
                          <a:effectLst/>
                        </a:rPr>
                        <a:t>Монтаж баскетбольної стійки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>
                          <a:effectLst/>
                        </a:rPr>
                        <a:t>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>
                          <a:effectLst/>
                        </a:rPr>
                        <a:t>10 000,0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>
                          <a:effectLst/>
                        </a:rPr>
                        <a:t>шт.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</a:rPr>
                        <a:t>8000,0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26235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u="none" strike="noStrike" dirty="0">
                          <a:effectLst/>
                        </a:rPr>
                        <a:t>5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100" u="none" strike="noStrike">
                          <a:effectLst/>
                        </a:rPr>
                        <a:t>Нанесення розмітки майданчика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>
                          <a:effectLst/>
                        </a:rPr>
                        <a:t>1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>
                          <a:effectLst/>
                        </a:rPr>
                        <a:t>0,0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>
                          <a:effectLst/>
                        </a:rPr>
                        <a:t>шт.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75824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b="1" u="none" strike="noStrike" dirty="0">
                          <a:effectLst/>
                        </a:rPr>
                        <a:t>6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100" u="none" strike="noStrike" dirty="0">
                          <a:effectLst/>
                        </a:rPr>
                        <a:t>Непередбачувані витрати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>
                          <a:effectLst/>
                        </a:rPr>
                        <a:t> 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>
                          <a:effectLst/>
                        </a:rPr>
                        <a:t> 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>
                          <a:effectLst/>
                        </a:rPr>
                        <a:t> 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effectLst/>
                        </a:rPr>
                        <a:t>4 000,0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2942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 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 dirty="0">
                          <a:effectLst/>
                        </a:rPr>
                        <a:t>Всього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 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 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 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u="none" strike="noStrike" dirty="0">
                          <a:effectLst/>
                        </a:rPr>
                        <a:t>250</a:t>
                      </a:r>
                      <a:r>
                        <a:rPr lang="uk-UA" sz="1100" b="1" u="none" strike="noStrike" baseline="0" dirty="0">
                          <a:effectLst/>
                        </a:rPr>
                        <a:t> 000</a:t>
                      </a:r>
                      <a:r>
                        <a:rPr lang="uk-UA" sz="1100" b="1" u="none" strike="noStrike" dirty="0">
                          <a:effectLst/>
                        </a:rPr>
                        <a:t>0,0</a:t>
                      </a:r>
                      <a:endParaRPr lang="uk-U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7701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035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9144" y="116632"/>
            <a:ext cx="4665712" cy="715962"/>
          </a:xfrm>
        </p:spPr>
        <p:txBody>
          <a:bodyPr/>
          <a:lstStyle/>
          <a:p>
            <a:r>
              <a:rPr lang="ru-RU" sz="3200" b="1" dirty="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+mn-cs"/>
              </a:rPr>
              <a:t>ПЛАН МЕРОПРИЯТИЙ</a:t>
            </a:r>
            <a:endParaRPr lang="uk-UA" sz="3200" b="1" dirty="0">
              <a:solidFill>
                <a:srgbClr val="0000F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121708"/>
              </p:ext>
            </p:extLst>
          </p:nvPr>
        </p:nvGraphicFramePr>
        <p:xfrm>
          <a:off x="395536" y="980728"/>
          <a:ext cx="8352928" cy="35575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3177438836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4557091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906599495"/>
                    </a:ext>
                  </a:extLst>
                </a:gridCol>
              </a:tblGrid>
              <a:tr h="595630"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uk-UA" sz="2000" b="1" kern="1200" dirty="0">
                        <a:solidFill>
                          <a:srgbClr val="0066F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kern="1200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Результаты</a:t>
                      </a:r>
                      <a:endParaRPr lang="uk-UA" sz="2000" b="1" kern="1200" dirty="0">
                        <a:solidFill>
                          <a:srgbClr val="0066F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000" b="1" kern="1200" dirty="0">
                          <a:solidFill>
                            <a:srgbClr val="0066FF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Исполнители/Участники</a:t>
                      </a:r>
                      <a:endParaRPr lang="uk-UA" sz="2000" b="1" kern="1200" dirty="0">
                        <a:solidFill>
                          <a:srgbClr val="0066FF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6249116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Организация культурно-досуговой деятельности пришкольного лагеря «Радужная страна» 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Формирование мотивации к здоровому образу жизни во внеурочное время, во время каникул 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Учителя физической культуры 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4329256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Привлечение детей с особыми возможностями к занятиям игровыми видами спорта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Адаптация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детей с особыми возможностями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в среде сверстников и научит верить в свои силы</a:t>
                      </a:r>
                      <a:endParaRPr lang="uk-UA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4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Учителя физической культуры 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798751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Проведение спортивных соревнований среди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учащихся школ города</a:t>
                      </a:r>
                      <a:endParaRPr lang="uk-UA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формирования сборной школьников для участия в соревнованиях по стритболу областного и Всеукраинского уровнях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4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Учителя физической культуры </a:t>
                      </a:r>
                      <a:endParaRPr lang="uk-UA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3962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286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Проведение спортивных соревнований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 привлечением жителей микрорайона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Популяризация игры стритбол среди населения</a:t>
                      </a:r>
                      <a:endParaRPr lang="uk-UA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ru-RU" sz="1400" kern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Учителя физической культуры </a:t>
                      </a:r>
                      <a:endParaRPr lang="uk-UA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8518839"/>
                  </a:ext>
                </a:extLst>
              </a:tr>
            </a:tbl>
          </a:graphicData>
        </a:graphic>
      </p:graphicFrame>
      <p:sp>
        <p:nvSpPr>
          <p:cNvPr id="5" name="Прямокутник 3">
            <a:extLst>
              <a:ext uri="{FF2B5EF4-FFF2-40B4-BE49-F238E27FC236}">
                <a16:creationId xmlns:a16="http://schemas.microsoft.com/office/drawing/2014/main" id="{A8F8FF75-4A02-4B90-A6D7-1B314562E37B}"/>
              </a:ext>
            </a:extLst>
          </p:cNvPr>
          <p:cNvSpPr/>
          <p:nvPr/>
        </p:nvSpPr>
        <p:spPr>
          <a:xfrm>
            <a:off x="395536" y="4581128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показатели оценки результата проекта:</a:t>
            </a:r>
            <a:br>
              <a:rPr lang="ru-RU" sz="2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здорового образа жизни, улучшения здоровья жителей, привлечение молодежи к занятиям спортом, возможность проведения соревнований по стритболу и баскетболу.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52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97260" y="3212976"/>
            <a:ext cx="58869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показатели: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заниматься спортом жителям близлежащих районов города - ориентировочно 5000 человек.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-учащимся школы – 685 чел.</a:t>
            </a:r>
          </a:p>
          <a:p>
            <a:pPr algn="l"/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показатели: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Укрепление здоровья, предупреждению правонарушений из-за занятости спортом.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Заинтересована, занятая и здоровая молодежь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5D298B-F9E9-4232-945D-95BDAB2332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18754"/>
            <a:ext cx="2699792" cy="2024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3EE528-ADF8-48A8-AFC8-279E567DCBA1}"/>
              </a:ext>
            </a:extLst>
          </p:cNvPr>
          <p:cNvSpPr/>
          <p:nvPr/>
        </p:nvSpPr>
        <p:spPr>
          <a:xfrm>
            <a:off x="2123728" y="380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66FF"/>
                </a:solidFill>
                <a:cs typeface="Arial" panose="020B0604020202020204" pitchFamily="34" charset="0"/>
              </a:rPr>
              <a:t>Ожидаемые результаты при реализации проекта:</a:t>
            </a: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D5A1A03A-A8A2-4146-8117-20FDB448DCCC}"/>
              </a:ext>
            </a:extLst>
          </p:cNvPr>
          <p:cNvSpPr txBox="1">
            <a:spLocks/>
          </p:cNvSpPr>
          <p:nvPr/>
        </p:nvSpPr>
        <p:spPr bwMode="auto">
          <a:xfrm>
            <a:off x="80233" y="842471"/>
            <a:ext cx="8855968" cy="254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 algn="l" rtl="0" eaLnBrk="1" fontAlgn="base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 algn="l" rtl="0" eaLnBrk="1" fontAlgn="base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 algn="l" rtl="0" eaLnBrk="1" fontAlgn="base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 algn="l" rtl="0" eaLnBrk="1" fontAlgn="base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 algn="l" rtl="0" eaLnBrk="1" fontAlgn="base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icrosoft YaHei" pitchFamily="2"/>
                <a:cs typeface="Mangal" pitchFamily="2"/>
              </a:defRPr>
            </a:lvl5pPr>
            <a:lvl6pPr marL="2591999" lvl="5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icrosoft YaHei" pitchFamily="2"/>
                <a:cs typeface="Mangal" pitchFamily="2"/>
              </a:defRPr>
            </a:lvl6pPr>
            <a:lvl7pPr marL="3023999" lvl="6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Внедрение разнообразных форм и увеличение количества спортивно-массовых мероприятий для детей и подростков города Дружковки.</a:t>
            </a:r>
          </a:p>
          <a:p>
            <a:r>
              <a:rPr lang="ru-RU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Увеличение количества детей занимающихся в ДЮСШ на отделении баскетбола.</a:t>
            </a:r>
          </a:p>
          <a:p>
            <a:r>
              <a:rPr lang="ru-RU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Создание спортивного актива из детей и подростков города.</a:t>
            </a:r>
          </a:p>
          <a:p>
            <a:r>
              <a:rPr lang="ru-RU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Включение соревнований по стритболу в ежегодный план спортивно-массовых мероприятий города.</a:t>
            </a:r>
          </a:p>
        </p:txBody>
      </p:sp>
    </p:spTree>
    <p:extLst>
      <p:ext uri="{BB962C8B-B14F-4D97-AF65-F5344CB8AC3E}">
        <p14:creationId xmlns:p14="http://schemas.microsoft.com/office/powerpoint/2010/main" val="179526180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000000"/>
      </a:lt2>
      <a:accent1>
        <a:srgbClr val="727171"/>
      </a:accent1>
      <a:accent2>
        <a:srgbClr val="A3A1A1"/>
      </a:accent2>
      <a:accent3>
        <a:srgbClr val="FFFFFF"/>
      </a:accent3>
      <a:accent4>
        <a:srgbClr val="404040"/>
      </a:accent4>
      <a:accent5>
        <a:srgbClr val="BCBBBB"/>
      </a:accent5>
      <a:accent6>
        <a:srgbClr val="939191"/>
      </a:accent6>
      <a:hlink>
        <a:srgbClr val="FE904C"/>
      </a:hlink>
      <a:folHlink>
        <a:srgbClr val="DBDBDB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199</TotalTime>
  <Words>675</Words>
  <Application>Microsoft Office PowerPoint</Application>
  <PresentationFormat>Экран (4:3)</PresentationFormat>
  <Paragraphs>104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Microsoft Sans Serif</vt:lpstr>
      <vt:lpstr>StarSymbol</vt:lpstr>
      <vt:lpstr>Times New Roman</vt:lpstr>
      <vt:lpstr>powerpoint-template-24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проекта:</vt:lpstr>
      <vt:lpstr>Бюджет проекта - 250 000 грн.  Смета расходов: </vt:lpstr>
      <vt:lpstr>ПЛАН МЕРОПРИЯТИЙ</vt:lpstr>
      <vt:lpstr>Презентация PowerPoint</vt:lpstr>
    </vt:vector>
  </TitlesOfParts>
  <Company>Інститут Модернізації та Змісту освіти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comp01</dc:creator>
  <cp:lastModifiedBy>Пендер Инна Александровна</cp:lastModifiedBy>
  <cp:revision>18</cp:revision>
  <dcterms:created xsi:type="dcterms:W3CDTF">2019-05-23T10:08:25Z</dcterms:created>
  <dcterms:modified xsi:type="dcterms:W3CDTF">2021-06-10T08:27:14Z</dcterms:modified>
</cp:coreProperties>
</file>