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1653734"/>
          </a:xfrm>
        </p:spPr>
        <p:txBody>
          <a:bodyPr/>
          <a:lstStyle/>
          <a:p>
            <a:r>
              <a:rPr lang="ru-RU" dirty="0"/>
              <a:t>«ПЛАНЕТА ДЕТСТВА»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25134" y="4645742"/>
            <a:ext cx="6815669" cy="509638"/>
          </a:xfrm>
        </p:spPr>
        <p:txBody>
          <a:bodyPr/>
          <a:lstStyle/>
          <a:p>
            <a:r>
              <a:rPr lang="ru-RU" dirty="0"/>
              <a:t>Автор проекта: Машкова Наталья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17126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2478280"/>
            <a:ext cx="5643783" cy="339758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Силами жителей поселка Донской по улице </a:t>
            </a:r>
            <a:r>
              <a:rPr lang="ru-RU" dirty="0" err="1"/>
              <a:t>Торецкой</a:t>
            </a:r>
            <a:r>
              <a:rPr lang="ru-RU" dirty="0"/>
              <a:t> была обустроена детская площадка, которая ежедневно объединяет взрослых и детей поселка, укрепляет добрососедские и общечеловеческие отношения, способствует общению и физическому развитию детей.</a:t>
            </a:r>
          </a:p>
          <a:p>
            <a:r>
              <a:rPr lang="ru-RU" dirty="0"/>
              <a:t>Группа активных жителей ежегодно выходит на работы по наведению порядка на площадке, красит существующее оборудование, облагораживает и озеленяет территорию.</a:t>
            </a:r>
          </a:p>
          <a:p>
            <a:r>
              <a:rPr lang="ru-RU" dirty="0"/>
              <a:t>На территории площадки есть деревянный домик, 2 тренажера, балансир и песочница, которая требует замены. Существующее оборудование рассчитано на детей до 9 лет.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81" y="2597921"/>
            <a:ext cx="4250108" cy="3187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53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5601055" cy="331893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Удаленность поселка от города, соответственно невозможность ежедневно возить детей на детские площадки в Дружковку.</a:t>
            </a:r>
          </a:p>
          <a:p>
            <a:r>
              <a:rPr lang="ru-RU" dirty="0"/>
              <a:t> Общая площадь площадки составляет 17*12 метров, из </a:t>
            </a:r>
            <a:r>
              <a:rPr lang="ru-RU" dirty="0" err="1"/>
              <a:t>которо</a:t>
            </a:r>
            <a:r>
              <a:rPr lang="uk-UA" dirty="0"/>
              <a:t>й</a:t>
            </a:r>
            <a:r>
              <a:rPr lang="ru-RU" dirty="0"/>
              <a:t> 7*10 метров -свободное место.</a:t>
            </a:r>
          </a:p>
          <a:p>
            <a:r>
              <a:rPr lang="ru-RU" dirty="0"/>
              <a:t>Некоторое оборудование, несмотря на ежегодный уход требует замены и дополнения новым игровым инвентарем.</a:t>
            </a:r>
          </a:p>
          <a:p>
            <a:r>
              <a:rPr lang="ru-RU" dirty="0"/>
              <a:t>Возрастной ценз данного оборудования- до 9 лет, а на площадке играют дети и 9+.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56" y="2674834"/>
            <a:ext cx="4164650" cy="3123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867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Площадка сегодня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875">
            <a:off x="782422" y="761293"/>
            <a:ext cx="4580197" cy="3435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0"/>
          <a:stretch/>
        </p:blipFill>
        <p:spPr>
          <a:xfrm>
            <a:off x="4443917" y="2967856"/>
            <a:ext cx="2573591" cy="2966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664">
            <a:off x="7381085" y="2777993"/>
            <a:ext cx="4104966" cy="3078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9"/>
          <a:stretch/>
        </p:blipFill>
        <p:spPr>
          <a:xfrm rot="20779663">
            <a:off x="1196334" y="3695028"/>
            <a:ext cx="2773311" cy="2649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5057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Главные инициаторы проекта (видео):</a:t>
            </a:r>
          </a:p>
        </p:txBody>
      </p:sp>
      <p:pic>
        <p:nvPicPr>
          <p:cNvPr id="4" name="0-02-05-af47fc6fd5bb3793280719c4e79b0be123617402e2151baad3f30317de2e732e_36e8e88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425" y="2557463"/>
            <a:ext cx="5897563" cy="3317875"/>
          </a:xfrm>
        </p:spPr>
      </p:pic>
    </p:spTree>
    <p:extLst>
      <p:ext uri="{BB962C8B-B14F-4D97-AF65-F5344CB8AC3E}">
        <p14:creationId xmlns:p14="http://schemas.microsoft.com/office/powerpoint/2010/main" val="30832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цели и задачи проекта «ПЛАНЕТА ДЕТСТВА»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83595" y="2590798"/>
            <a:ext cx="4609743" cy="33189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Задачи:</a:t>
            </a:r>
          </a:p>
          <a:p>
            <a:r>
              <a:rPr lang="ru-RU" dirty="0"/>
              <a:t>Установка гимнастического комплекса с баскетбольным щитом;</a:t>
            </a:r>
          </a:p>
          <a:p>
            <a:r>
              <a:rPr lang="ru-RU" dirty="0"/>
              <a:t>Установка горки;</a:t>
            </a:r>
          </a:p>
          <a:p>
            <a:r>
              <a:rPr lang="ru-RU" dirty="0"/>
              <a:t>Установка новой песочницы;</a:t>
            </a:r>
          </a:p>
          <a:p>
            <a:r>
              <a:rPr lang="ru-RU" dirty="0"/>
              <a:t>Доставка песка для песочницы и для площадки.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19617" y="2590798"/>
            <a:ext cx="4800598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dirty="0"/>
              <a:t>Цели:</a:t>
            </a:r>
          </a:p>
          <a:p>
            <a:r>
              <a:rPr lang="ru-RU" dirty="0"/>
              <a:t>Создание зоны отдыха для детей и подростков;</a:t>
            </a:r>
          </a:p>
          <a:p>
            <a:r>
              <a:rPr lang="ru-RU" dirty="0"/>
              <a:t>Развитие и укрепление дружеских, соседских отношений;</a:t>
            </a:r>
          </a:p>
          <a:p>
            <a:r>
              <a:rPr lang="ru-RU" dirty="0"/>
              <a:t>Воспитание у детей и подростков бережного отношения к своему и к чужому;</a:t>
            </a:r>
          </a:p>
          <a:p>
            <a:r>
              <a:rPr lang="ru-RU" dirty="0"/>
              <a:t>Проведение активностей для детей.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3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2539" y="1125208"/>
            <a:ext cx="3008120" cy="1315988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Горка «Старт-двор»</a:t>
            </a:r>
            <a:br>
              <a:rPr lang="ru-RU" sz="1800" dirty="0"/>
            </a:br>
            <a:r>
              <a:rPr lang="ru-RU" sz="1800" dirty="0"/>
              <a:t>2300*650*1800</a:t>
            </a:r>
            <a:br>
              <a:rPr lang="ru-RU" sz="1800" dirty="0"/>
            </a:br>
            <a:r>
              <a:rPr lang="ru-RU" sz="1800" dirty="0"/>
              <a:t>Цена: 6 801,00 грн.</a:t>
            </a:r>
            <a:br>
              <a:rPr lang="ru-RU" sz="1800" dirty="0"/>
            </a:br>
            <a:r>
              <a:rPr lang="ru-RU" sz="1800" dirty="0"/>
              <a:t>(без учета НДС)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0" y="679774"/>
            <a:ext cx="3317875" cy="3317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76" y="679774"/>
            <a:ext cx="3423303" cy="3423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25" y="2285998"/>
            <a:ext cx="3893321" cy="3893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65675" y="4298535"/>
            <a:ext cx="2512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СПК «Самолет» </a:t>
            </a:r>
          </a:p>
          <a:p>
            <a:r>
              <a:rPr lang="ru-RU" dirty="0"/>
              <a:t>5000*300*3500</a:t>
            </a:r>
          </a:p>
          <a:p>
            <a:r>
              <a:rPr lang="ru-RU" dirty="0"/>
              <a:t>Цена: 26 853,00 грн.</a:t>
            </a:r>
          </a:p>
          <a:p>
            <a:r>
              <a:rPr lang="ru-RU" dirty="0"/>
              <a:t>(без учета НДС)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7428" y="4537817"/>
            <a:ext cx="2914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Песочница «Луна»</a:t>
            </a:r>
          </a:p>
          <a:p>
            <a:r>
              <a:rPr lang="ru-RU" dirty="0"/>
              <a:t>2415*2415*465</a:t>
            </a:r>
          </a:p>
          <a:p>
            <a:r>
              <a:rPr lang="ru-RU" dirty="0"/>
              <a:t>Цена: 5 031, 00 грн.</a:t>
            </a:r>
          </a:p>
          <a:p>
            <a:r>
              <a:rPr lang="ru-RU" dirty="0"/>
              <a:t>(без учета НДС)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17420" y="572889"/>
            <a:ext cx="4879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Игровое оборудование для закупки:</a:t>
            </a:r>
          </a:p>
        </p:txBody>
      </p:sp>
    </p:spTree>
    <p:extLst>
      <p:ext uri="{BB962C8B-B14F-4D97-AF65-F5344CB8AC3E}">
        <p14:creationId xmlns:p14="http://schemas.microsoft.com/office/powerpoint/2010/main" val="42912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6FA33-F034-4883-A2C9-AEAD10148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Бюджет проекта</a:t>
            </a:r>
            <a:endParaRPr lang="ru-UA" dirty="0"/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51CE74A3-2CF7-4E93-B806-21AD391BF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606795"/>
              </p:ext>
            </p:extLst>
          </p:nvPr>
        </p:nvGraphicFramePr>
        <p:xfrm>
          <a:off x="1342242" y="2577336"/>
          <a:ext cx="9554356" cy="3301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54257">
                  <a:extLst>
                    <a:ext uri="{9D8B030D-6E8A-4147-A177-3AD203B41FA5}">
                      <a16:colId xmlns:a16="http://schemas.microsoft.com/office/drawing/2014/main" val="995382016"/>
                    </a:ext>
                  </a:extLst>
                </a:gridCol>
                <a:gridCol w="3199701">
                  <a:extLst>
                    <a:ext uri="{9D8B030D-6E8A-4147-A177-3AD203B41FA5}">
                      <a16:colId xmlns:a16="http://schemas.microsoft.com/office/drawing/2014/main" val="1987059972"/>
                    </a:ext>
                  </a:extLst>
                </a:gridCol>
                <a:gridCol w="3200398">
                  <a:extLst>
                    <a:ext uri="{9D8B030D-6E8A-4147-A177-3AD203B41FA5}">
                      <a16:colId xmlns:a16="http://schemas.microsoft.com/office/drawing/2014/main" val="757895297"/>
                    </a:ext>
                  </a:extLst>
                </a:gridCol>
              </a:tblGrid>
              <a:tr h="497404">
                <a:tc>
                  <a:txBody>
                    <a:bodyPr/>
                    <a:lstStyle/>
                    <a:p>
                      <a:r>
                        <a:rPr lang="ru-RU" sz="1600" b="1" dirty="0"/>
                        <a:t>Наименование работ</a:t>
                      </a:r>
                      <a:endParaRPr lang="ru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Чьими силами будет осуществлено</a:t>
                      </a:r>
                      <a:endParaRPr lang="ru-UA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Стоимость</a:t>
                      </a:r>
                      <a:endParaRPr lang="ru-U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497766"/>
                  </a:ext>
                </a:extLst>
              </a:tr>
              <a:tr h="289245">
                <a:tc>
                  <a:txBody>
                    <a:bodyPr/>
                    <a:lstStyle/>
                    <a:p>
                      <a:r>
                        <a:rPr lang="ru-RU" sz="1050" dirty="0"/>
                        <a:t>Подготовка площадки под установку оборудования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Силами жителей громады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666875"/>
                  </a:ext>
                </a:extLst>
              </a:tr>
              <a:tr h="497404">
                <a:tc>
                  <a:txBody>
                    <a:bodyPr/>
                    <a:lstStyle/>
                    <a:p>
                      <a:r>
                        <a:rPr lang="ru-RU" sz="1050" dirty="0"/>
                        <a:t>Приобретение уличного игрового оборудования (СПК «Самолет», горка «Старт-двор», песочница «Луна»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За счет </a:t>
                      </a:r>
                      <a:r>
                        <a:rPr lang="en-US" sz="1050" dirty="0"/>
                        <a:t>VESCO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50" dirty="0"/>
                    </a:p>
                    <a:p>
                      <a:r>
                        <a:rPr lang="ru-RU" sz="1050" dirty="0"/>
                        <a:t>46 422, 00 грн. ( с учетом НДС)</a:t>
                      </a:r>
                      <a:endParaRPr lang="ru-UA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626150"/>
                  </a:ext>
                </a:extLst>
              </a:tr>
              <a:tr h="317733">
                <a:tc>
                  <a:txBody>
                    <a:bodyPr/>
                    <a:lstStyle/>
                    <a:p>
                      <a:r>
                        <a:rPr lang="uk-UA" sz="1050" dirty="0" err="1"/>
                        <a:t>Транспортировка</a:t>
                      </a:r>
                      <a:r>
                        <a:rPr lang="uk-UA" sz="1050" dirty="0"/>
                        <a:t> </a:t>
                      </a:r>
                      <a:r>
                        <a:rPr lang="uk-UA" sz="1050" dirty="0" err="1"/>
                        <a:t>оборудования</a:t>
                      </a:r>
                      <a:r>
                        <a:rPr lang="uk-UA" sz="1050" dirty="0"/>
                        <a:t> (+20% от </a:t>
                      </a:r>
                      <a:r>
                        <a:rPr lang="uk-UA" sz="1050" dirty="0" err="1"/>
                        <a:t>стоимости</a:t>
                      </a:r>
                      <a:r>
                        <a:rPr lang="ru-RU" sz="1050" dirty="0"/>
                        <a:t>)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За счет </a:t>
                      </a:r>
                      <a:r>
                        <a:rPr lang="en-US" sz="1050" dirty="0"/>
                        <a:t>VESCO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7 737, 00 грн.</a:t>
                      </a:r>
                      <a:endParaRPr lang="ru-UA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313929"/>
                  </a:ext>
                </a:extLst>
              </a:tr>
              <a:tr h="469784">
                <a:tc>
                  <a:txBody>
                    <a:bodyPr/>
                    <a:lstStyle/>
                    <a:p>
                      <a:r>
                        <a:rPr lang="ru-RU" sz="1050" dirty="0"/>
                        <a:t>Закупка и транспортировка песка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За счет </a:t>
                      </a:r>
                      <a:r>
                        <a:rPr lang="en-US" sz="1050" dirty="0"/>
                        <a:t>VESCO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5 т. - 1000,00 грн. (песок)</a:t>
                      </a:r>
                    </a:p>
                    <a:p>
                      <a:r>
                        <a:rPr lang="ru-RU" sz="1050" dirty="0"/>
                        <a:t>200, 00 грн. (транспортировка)</a:t>
                      </a:r>
                      <a:endParaRPr lang="ru-UA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98236"/>
                  </a:ext>
                </a:extLst>
              </a:tr>
              <a:tr h="284231">
                <a:tc>
                  <a:txBody>
                    <a:bodyPr/>
                    <a:lstStyle/>
                    <a:p>
                      <a:r>
                        <a:rPr lang="ru-RU" sz="1050" dirty="0"/>
                        <a:t>Расходные материалы для установки площадки (цемент, щебень)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За счет </a:t>
                      </a:r>
                      <a:r>
                        <a:rPr lang="en-US" sz="1050" dirty="0"/>
                        <a:t>VESCO</a:t>
                      </a:r>
                      <a:endParaRPr lang="ru-UA" sz="1050" dirty="0"/>
                    </a:p>
                    <a:p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Цемент – 150 кг., 450, 00 грн.</a:t>
                      </a:r>
                    </a:p>
                    <a:p>
                      <a:r>
                        <a:rPr lang="ru-RU" sz="1050" dirty="0"/>
                        <a:t>Щебень – 300 кг., 810, 00 грн.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0731"/>
                  </a:ext>
                </a:extLst>
              </a:tr>
              <a:tr h="284231">
                <a:tc>
                  <a:txBody>
                    <a:bodyPr/>
                    <a:lstStyle/>
                    <a:p>
                      <a:r>
                        <a:rPr lang="ru-RU" sz="1050" dirty="0"/>
                        <a:t>Установка оборудования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/>
                        <a:t>Совместно: силами жителей громады и </a:t>
                      </a:r>
                      <a:r>
                        <a:rPr lang="en-US" sz="1050" dirty="0"/>
                        <a:t>VESCO</a:t>
                      </a:r>
                      <a:endParaRPr lang="ru-UA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248325"/>
                  </a:ext>
                </a:extLst>
              </a:tr>
              <a:tr h="284231">
                <a:tc>
                  <a:txBody>
                    <a:bodyPr/>
                    <a:lstStyle/>
                    <a:p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ИТОГО:</a:t>
                      </a:r>
                      <a:endParaRPr lang="ru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56 619, 00 грн.</a:t>
                      </a:r>
                      <a:endParaRPr lang="ru-UA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002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3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3858936"/>
            <a:ext cx="9601196" cy="214758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dirty="0"/>
              <a:t>Ожидаемые результаты</a:t>
            </a:r>
          </a:p>
          <a:p>
            <a:pPr marL="0" indent="0">
              <a:buNone/>
            </a:pPr>
            <a:r>
              <a:rPr lang="ru-RU" dirty="0"/>
              <a:t>Обновленная и благоустроенная детская площадка «ПЛАНЕТА ДЕТСТВА» будет построена и украсит территорию поселка Донской. Для детей будет создана комфортная зона отдыха, которая станет отличным местом для физического развития, игр и общения среди сверстников более 50 детей поселка Донской.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8663" y="2486825"/>
            <a:ext cx="9386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Своими силами жители громады готовы организовать подготовку территории под установку нового оборудования, демонтаж старой и обустройство места под новую песочницу, распределение песка по территории площадки.</a:t>
            </a:r>
          </a:p>
          <a:p>
            <a:r>
              <a:rPr lang="ru-RU" sz="1600" dirty="0"/>
              <a:t>Ежегодно, как и ранее, жители близ лежащих домов, будут организовывать уход за территорией площадки и поддерживать ее в хорошем состоянии.</a:t>
            </a:r>
          </a:p>
        </p:txBody>
      </p:sp>
    </p:spTree>
    <p:extLst>
      <p:ext uri="{BB962C8B-B14F-4D97-AF65-F5344CB8AC3E}">
        <p14:creationId xmlns:p14="http://schemas.microsoft.com/office/powerpoint/2010/main" val="23548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361</TotalTime>
  <Words>537</Words>
  <Application>Microsoft Office PowerPoint</Application>
  <PresentationFormat>Широкоэкранный</PresentationFormat>
  <Paragraphs>64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Garamond</vt:lpstr>
      <vt:lpstr>Натуральные материалы</vt:lpstr>
      <vt:lpstr>«ПЛАНЕТА ДЕТСТВА»</vt:lpstr>
      <vt:lpstr>Описание:</vt:lpstr>
      <vt:lpstr>Проблема:</vt:lpstr>
      <vt:lpstr>                         Площадка сегодня</vt:lpstr>
      <vt:lpstr>Главные инициаторы проекта (видео):</vt:lpstr>
      <vt:lpstr>Основные цели и задачи проекта «ПЛАНЕТА ДЕТСТВА»</vt:lpstr>
      <vt:lpstr>Горка «Старт-двор» 2300*650*1800 Цена: 6 801,00 грн. (без учета НДС) </vt:lpstr>
      <vt:lpstr>Бюджет проекта</vt:lpstr>
      <vt:lpstr>Итоги: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Пендер Инна Александровна</dc:creator>
  <cp:lastModifiedBy>Пендер Инна Александровна</cp:lastModifiedBy>
  <cp:revision>36</cp:revision>
  <dcterms:created xsi:type="dcterms:W3CDTF">2021-05-24T06:49:00Z</dcterms:created>
  <dcterms:modified xsi:type="dcterms:W3CDTF">2021-06-09T10:58:29Z</dcterms:modified>
</cp:coreProperties>
</file>