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1" r:id="rId4"/>
    <p:sldId id="266" r:id="rId5"/>
    <p:sldId id="271" r:id="rId6"/>
    <p:sldId id="269" r:id="rId7"/>
    <p:sldId id="265" r:id="rId8"/>
    <p:sldId id="270" r:id="rId9"/>
    <p:sldId id="262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24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78500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18348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724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807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77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226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1100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971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65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071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5263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82C2D7-84D7-4671-8345-A91DA63082F1}" type="datetimeFigureOut">
              <a:rPr lang="ru-RU" smtClean="0"/>
              <a:t>10.06.2021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7445AD-09A1-44A8-AD06-4B67F21B005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2382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931"/>
            <a:ext cx="12192000" cy="705807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2405" y="-190931"/>
            <a:ext cx="11685863" cy="1302055"/>
          </a:xfrm>
        </p:spPr>
        <p:txBody>
          <a:bodyPr>
            <a:noAutofit/>
          </a:bodyPr>
          <a:lstStyle/>
          <a:p>
            <a:r>
              <a:rPr lang="ru-RU" sz="8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8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 eco zone</a:t>
            </a:r>
            <a:r>
              <a:rPr lang="ru-RU" sz="8800" b="1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endParaRPr lang="ru" sz="800" b="1" dirty="0"/>
          </a:p>
          <a:p>
            <a:endParaRPr lang="ru" sz="800" b="1" dirty="0"/>
          </a:p>
          <a:p>
            <a:endParaRPr lang="ru" sz="8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" sz="8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" sz="800" b="1" dirty="0">
              <a:solidFill>
                <a:schemeClr val="accent4">
                  <a:lumMod val="50000"/>
                </a:schemeClr>
              </a:solidFill>
            </a:endParaRPr>
          </a:p>
          <a:p>
            <a:pPr algn="l"/>
            <a:r>
              <a:rPr lang="ru" sz="800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endParaRPr lang="ru-RU" sz="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0" y="6045650"/>
            <a:ext cx="12190675" cy="918384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«Восточный центр комплексной реабилитации  для лиц с инвалидностью » </a:t>
            </a:r>
            <a:r>
              <a:rPr lang="ru-RU" sz="2000" b="1" dirty="0" err="1">
                <a:solidFill>
                  <a:schemeClr val="accent4">
                    <a:lumMod val="50000"/>
                  </a:schemeClr>
                </a:solidFill>
              </a:rPr>
              <a:t>Дружковского</a:t>
            </a:r>
            <a:r>
              <a:rPr lang="ru-RU" sz="2000" b="1" dirty="0">
                <a:solidFill>
                  <a:schemeClr val="accent4">
                    <a:lumMod val="50000"/>
                  </a:schemeClr>
                </a:solidFill>
              </a:rPr>
              <a:t> городского совета</a:t>
            </a:r>
            <a:endParaRPr lang="ru-RU" sz="20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D0CFA35-F591-4EAE-90C2-D8B431E6E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1520" y="850767"/>
            <a:ext cx="3809524" cy="28571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4D4FC7E-DFDB-40F3-950D-2855FFF5B2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58" y="2940701"/>
            <a:ext cx="5298784" cy="3212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B6AAF81-F519-4992-AB70-8ECBC49D5E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58" y="826846"/>
            <a:ext cx="3355553" cy="22465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124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>
          <a:xfrm>
            <a:off x="0" y="8388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902" y="457200"/>
            <a:ext cx="8497615" cy="61118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endParaRPr lang="ru-RU" sz="40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2406" y="192947"/>
            <a:ext cx="12044853" cy="4857224"/>
          </a:xfrm>
        </p:spPr>
        <p:txBody>
          <a:bodyPr>
            <a:normAutofit fontScale="92500" lnSpcReduction="10000"/>
          </a:bodyPr>
          <a:lstStyle/>
          <a:p>
            <a:pPr algn="ctr"/>
            <a:endParaRPr lang="ru-RU" sz="2400" dirty="0"/>
          </a:p>
          <a:p>
            <a:pPr algn="ctr"/>
            <a:endParaRPr lang="ru-RU" sz="2400" dirty="0"/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сознания – одна из важнейших задач нашего центра в период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Ковид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19. Создание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эколого-развивающей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среды позволит детям с особенностями не только наблюдать за объектами природы, но и принимать непосредственное участие в уходе за ними. Такая деятельность способствует формированию у детей бережного отношения к природе, воспитывает доброту и отзывчивость.</a:t>
            </a:r>
          </a:p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Flower eco zone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создаст неповторимую обстановку, вызовет положительные эмоции, поможет расслабиться, отдохнуть и в то же время даст возможность познакомить детей с различными природными объектами, для развития у них навыков классификации объектов по различным признакам, сенсорных навыков. </a:t>
            </a:r>
          </a:p>
          <a:p>
            <a:pPr algn="ctr"/>
            <a:r>
              <a:rPr lang="ru-RU" sz="2400" dirty="0"/>
              <a:t> </a:t>
            </a:r>
            <a:r>
              <a:rPr lang="ru-RU" sz="40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Задача проекта:</a:t>
            </a:r>
          </a:p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Благоустроить и озеленить территории около учреждений ВЦКРИ по ул. Соборной 33 и по ул. Тверской 6.</a:t>
            </a:r>
          </a:p>
          <a:p>
            <a:pPr algn="ctr"/>
            <a:endParaRPr lang="ru-RU" sz="40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0" y="6353503"/>
            <a:ext cx="2695902" cy="504497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9002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28482" cy="69580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5976" y="732212"/>
            <a:ext cx="5256547" cy="172547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сейчас выглядит территория перед реабилитационным залом ВЦКРИ по адресу </a:t>
            </a:r>
            <a:br>
              <a:rPr lang="ru-RU" sz="27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ул. Соборная 33…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26123" y="6526924"/>
            <a:ext cx="2569779" cy="431112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254" y="61668"/>
            <a:ext cx="5689979" cy="3454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975943" y="2457688"/>
            <a:ext cx="3957144" cy="37048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прошлый год реабилитацию в центре 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получили 80 человек с инвалидностью. С начала 2021 года на реабилитации находятся 54 человека и с каждым днем желающих получить услугу в центре становится все больше!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627457" y="3756017"/>
            <a:ext cx="510665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Опросив посетителей центра  одно из многочисленных пожеланий было облагораживание прилегающей территории в виде зеленых насаждений на месте существующей клумбы.</a:t>
            </a:r>
          </a:p>
        </p:txBody>
      </p:sp>
    </p:spTree>
    <p:extLst>
      <p:ext uri="{BB962C8B-B14F-4D97-AF65-F5344CB8AC3E}">
        <p14:creationId xmlns:p14="http://schemas.microsoft.com/office/powerpoint/2010/main" val="1159147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036"/>
            <a:ext cx="12192000" cy="69580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6345" y="28699"/>
            <a:ext cx="9844951" cy="128554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Что нужно для реализации двух проектов?</a:t>
            </a:r>
            <a:br>
              <a:rPr lang="en-US" b="1" dirty="0">
                <a:solidFill>
                  <a:schemeClr val="accent6">
                    <a:lumMod val="75000"/>
                  </a:schemeClr>
                </a:solidFill>
              </a:rPr>
            </a:b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155575" y="6054633"/>
            <a:ext cx="11945635" cy="1087593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Восточный центр комплексной реабилитации для лиц с инвалидностью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Дружковского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 </a:t>
            </a:r>
          </a:p>
          <a:p>
            <a:pPr algn="ctr"/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288401" y="634033"/>
            <a:ext cx="1148452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Проделать земельные работы по подготовке территории для обустройства клумб по адресу : ул. Тверская -6, ул. Соборная -33;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Закупить строительные материалы ( песок, щебень, бордюр, сыпучие материалы различных фракций и т.д.)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ландшафта;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Закупка и высадка декоративных растений.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923283" y="4934607"/>
            <a:ext cx="32687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/>
          </a:p>
          <a:p>
            <a:endParaRPr lang="ru-RU" dirty="0"/>
          </a:p>
        </p:txBody>
      </p:sp>
      <p:sp>
        <p:nvSpPr>
          <p:cNvPr id="14" name="AutoShape 2" descr="IMG-88815601466b7cfad432d5c9d7b1e707-V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7E0261-682D-4707-8D8B-8CECEFA02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47" y="3153640"/>
            <a:ext cx="5267401" cy="304826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284EC8E-4ABB-4C63-A4E9-A14AFE10C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132" y="3153640"/>
            <a:ext cx="5377138" cy="3048264"/>
          </a:xfrm>
          <a:prstGeom prst="rect">
            <a:avLst/>
          </a:prstGeom>
        </p:spPr>
      </p:pic>
      <p:sp>
        <p:nvSpPr>
          <p:cNvPr id="17" name="Стрелка вправо 8">
            <a:extLst>
              <a:ext uri="{FF2B5EF4-FFF2-40B4-BE49-F238E27FC236}">
                <a16:creationId xmlns:a16="http://schemas.microsoft.com/office/drawing/2014/main" id="{14A314EB-62FB-460B-8C52-2A8A110DF8D7}"/>
              </a:ext>
            </a:extLst>
          </p:cNvPr>
          <p:cNvSpPr/>
          <p:nvPr/>
        </p:nvSpPr>
        <p:spPr>
          <a:xfrm>
            <a:off x="5484598" y="4351387"/>
            <a:ext cx="922284" cy="785920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accent6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A554C2B-DF42-4D5A-8CC4-47D982242D26}"/>
              </a:ext>
            </a:extLst>
          </p:cNvPr>
          <p:cNvSpPr txBox="1"/>
          <p:nvPr/>
        </p:nvSpPr>
        <p:spPr>
          <a:xfrm>
            <a:off x="3626103" y="2293682"/>
            <a:ext cx="4603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Объект №1: ул. Соборная 33 </a:t>
            </a:r>
          </a:p>
          <a:p>
            <a:pPr algn="ctr"/>
            <a:r>
              <a:rPr lang="ru-RU" b="1" dirty="0">
                <a:solidFill>
                  <a:schemeClr val="accent6">
                    <a:lumMod val="50000"/>
                  </a:schemeClr>
                </a:solidFill>
              </a:rPr>
              <a:t>Зал физической реабилитации для лиц с инвалидностью</a:t>
            </a:r>
          </a:p>
        </p:txBody>
      </p:sp>
    </p:spTree>
    <p:extLst>
      <p:ext uri="{BB962C8B-B14F-4D97-AF65-F5344CB8AC3E}">
        <p14:creationId xmlns:p14="http://schemas.microsoft.com/office/powerpoint/2010/main" val="1047755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>
          <a:xfrm>
            <a:off x="0" y="-72779"/>
            <a:ext cx="12192000" cy="6858001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90952" y="1068388"/>
            <a:ext cx="9222827" cy="4575668"/>
          </a:xfrm>
        </p:spPr>
        <p:txBody>
          <a:bodyPr>
            <a:norm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 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0" y="6353503"/>
            <a:ext cx="2695902" cy="504497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5412980"/>
              </p:ext>
            </p:extLst>
          </p:nvPr>
        </p:nvGraphicFramePr>
        <p:xfrm>
          <a:off x="110359" y="5"/>
          <a:ext cx="11950262" cy="68843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77756">
                  <a:extLst>
                    <a:ext uri="{9D8B030D-6E8A-4147-A177-3AD203B41FA5}">
                      <a16:colId xmlns:a16="http://schemas.microsoft.com/office/drawing/2014/main" val="3991592267"/>
                    </a:ext>
                  </a:extLst>
                </a:gridCol>
                <a:gridCol w="7006473">
                  <a:extLst>
                    <a:ext uri="{9D8B030D-6E8A-4147-A177-3AD203B41FA5}">
                      <a16:colId xmlns:a16="http://schemas.microsoft.com/office/drawing/2014/main" val="626745306"/>
                    </a:ext>
                  </a:extLst>
                </a:gridCol>
                <a:gridCol w="1415618">
                  <a:extLst>
                    <a:ext uri="{9D8B030D-6E8A-4147-A177-3AD203B41FA5}">
                      <a16:colId xmlns:a16="http://schemas.microsoft.com/office/drawing/2014/main" val="2686006059"/>
                    </a:ext>
                  </a:extLst>
                </a:gridCol>
                <a:gridCol w="1245538">
                  <a:extLst>
                    <a:ext uri="{9D8B030D-6E8A-4147-A177-3AD203B41FA5}">
                      <a16:colId xmlns:a16="http://schemas.microsoft.com/office/drawing/2014/main" val="2646414086"/>
                    </a:ext>
                  </a:extLst>
                </a:gridCol>
                <a:gridCol w="1604877">
                  <a:extLst>
                    <a:ext uri="{9D8B030D-6E8A-4147-A177-3AD203B41FA5}">
                      <a16:colId xmlns:a16="http://schemas.microsoft.com/office/drawing/2014/main" val="321224165"/>
                    </a:ext>
                  </a:extLst>
                </a:gridCol>
              </a:tblGrid>
              <a:tr h="5877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r>
                        <a:rPr lang="uk-UA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робот и услуг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Ул</a:t>
                      </a:r>
                      <a:r>
                        <a:rPr lang="uk-UA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uk-UA" sz="1800" b="1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Соборная</a:t>
                      </a:r>
                      <a:r>
                        <a:rPr lang="uk-UA" sz="18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33</a:t>
                      </a:r>
                      <a:endParaRPr lang="ru-RU" sz="1800" b="1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Кол-во ед.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Цена за един., грн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Стоимость, грн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2818498843"/>
                  </a:ext>
                </a:extLst>
              </a:tr>
              <a:tr h="6836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Планировка территории и подготовка почвы (освобождение территории от посторонних предметов, придача участку нужного профиля с учетом стока дожевой  воды)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 м2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2184200194"/>
                  </a:ext>
                </a:extLst>
              </a:tr>
              <a:tr h="38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Корчевание</a:t>
                      </a:r>
                      <a:r>
                        <a:rPr lang="uk-UA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пня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505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2775496720"/>
                  </a:ext>
                </a:extLst>
              </a:tr>
              <a:tr h="186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Лоток-водоотвод полимеркомпозитный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шт.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1401981514"/>
                  </a:ext>
                </a:extLst>
              </a:tr>
              <a:tr h="38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Ограждение декоративное металическое 50 см. высота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м.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18000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2634455760"/>
                  </a:ext>
                </a:extLst>
              </a:tr>
              <a:tr h="38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Клен пальмолистий "Атропурпуреум", (С5, h 50-60)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шт.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2938294781"/>
                  </a:ext>
                </a:extLst>
              </a:tr>
              <a:tr h="41018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Можжевельник горизонтальный "Голден Карпет" (Golden Carpet)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шт.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 шт.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3133506849"/>
                  </a:ext>
                </a:extLst>
              </a:tr>
              <a:tr h="38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Посадка газонной травы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 м2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785014699"/>
                  </a:ext>
                </a:extLst>
              </a:tr>
              <a:tr h="38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Посадка деревьев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шт.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159588007"/>
                  </a:ext>
                </a:extLst>
              </a:tr>
              <a:tr h="38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Посадка кустарников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шт.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3487133148"/>
                  </a:ext>
                </a:extLst>
              </a:tr>
              <a:tr h="38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Муфта быстро съёмная3/4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шт.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276 грн.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3967211390"/>
                  </a:ext>
                </a:extLst>
              </a:tr>
              <a:tr h="38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Адаптер ¾ ЗР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шт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3997837914"/>
                  </a:ext>
                </a:extLst>
              </a:tr>
              <a:tr h="38731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Кран ПНД 25* ¾ ВР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шт.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75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456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3536636999"/>
                  </a:ext>
                </a:extLst>
              </a:tr>
              <a:tr h="186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Совместитель садовый импульсный ½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шт.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2650704550"/>
                  </a:ext>
                </a:extLst>
              </a:tr>
              <a:tr h="186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Шланг рулонный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х 25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3340254622"/>
                  </a:ext>
                </a:extLst>
              </a:tr>
              <a:tr h="186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Копка ям под деревья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176564218"/>
                  </a:ext>
                </a:extLst>
              </a:tr>
              <a:tr h="18689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Удобрение для посадки газонной травы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мешок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600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2944933036"/>
                  </a:ext>
                </a:extLst>
              </a:tr>
              <a:tr h="3272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Семена газонной травы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мешок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 грн.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1300 грн.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1535579551"/>
                  </a:ext>
                </a:extLst>
              </a:tr>
              <a:tr h="2734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 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30 208 грн.</a:t>
                      </a:r>
                      <a:endParaRPr lang="ru-RU" sz="12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654" marR="42654" marT="0" marB="0"/>
                </a:tc>
                <a:extLst>
                  <a:ext uri="{0D108BD9-81ED-4DB2-BD59-A6C34878D82A}">
                    <a16:rowId xmlns:a16="http://schemas.microsoft.com/office/drawing/2014/main" val="1844136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25009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075"/>
            <a:ext cx="12192000" cy="705807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67971" y="30923"/>
            <a:ext cx="8408276" cy="599090"/>
          </a:xfrm>
        </p:spPr>
        <p:txBody>
          <a:bodyPr>
            <a:normAutofit fontScale="25000" lnSpcReduction="20000"/>
          </a:bodyPr>
          <a:lstStyle/>
          <a:p>
            <a:r>
              <a:rPr lang="ru-RU" sz="28800" b="1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en-US" sz="28800" b="1" dirty="0">
                <a:solidFill>
                  <a:schemeClr val="accent6">
                    <a:lumMod val="75000"/>
                  </a:schemeClr>
                </a:solidFill>
              </a:rPr>
              <a:t>Flower eco zone</a:t>
            </a:r>
            <a:r>
              <a:rPr lang="ru-RU" sz="28800" b="1" dirty="0">
                <a:solidFill>
                  <a:schemeClr val="accent6">
                    <a:lumMod val="75000"/>
                  </a:schemeClr>
                </a:solidFill>
              </a:rPr>
              <a:t>» </a:t>
            </a:r>
          </a:p>
          <a:p>
            <a:r>
              <a:rPr lang="ru-RU" sz="12800" b="1" dirty="0">
                <a:solidFill>
                  <a:schemeClr val="accent6">
                    <a:lumMod val="75000"/>
                  </a:schemeClr>
                </a:solidFill>
              </a:rPr>
              <a:t>Объект №2 по адресу </a:t>
            </a:r>
            <a:r>
              <a:rPr lang="ru-RU" sz="12800" b="1" dirty="0" err="1">
                <a:solidFill>
                  <a:schemeClr val="accent6">
                    <a:lumMod val="75000"/>
                  </a:schemeClr>
                </a:solidFill>
              </a:rPr>
              <a:t>ул.Тверская</a:t>
            </a:r>
            <a:r>
              <a:rPr lang="ru-RU" sz="12800" b="1" dirty="0">
                <a:solidFill>
                  <a:schemeClr val="accent6">
                    <a:lumMod val="75000"/>
                  </a:schemeClr>
                </a:solidFill>
              </a:rPr>
              <a:t> 6</a:t>
            </a:r>
          </a:p>
          <a:p>
            <a:pPr>
              <a:lnSpc>
                <a:spcPct val="170000"/>
              </a:lnSpc>
            </a:pPr>
            <a:endParaRPr lang="ru-RU" sz="21600" b="1" dirty="0">
              <a:solidFill>
                <a:schemeClr val="accent6">
                  <a:lumMod val="75000"/>
                </a:schemeClr>
              </a:solidFill>
            </a:endParaRPr>
          </a:p>
          <a:p>
            <a:pPr>
              <a:lnSpc>
                <a:spcPct val="170000"/>
              </a:lnSpc>
            </a:pPr>
            <a:endParaRPr lang="ru-RU" sz="80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" sz="2600" b="1" dirty="0"/>
          </a:p>
          <a:p>
            <a:endParaRPr lang="ru" sz="2600" b="1" dirty="0"/>
          </a:p>
          <a:p>
            <a:endParaRPr lang="ru" sz="28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" sz="28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" sz="28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" y="5989858"/>
            <a:ext cx="12192000" cy="991926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Благополучатель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Восточный центр комплексной реабилитации для лиц с инвалидностью </a:t>
            </a:r>
            <a:r>
              <a:rPr lang="ru-RU" b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Дружковского</a:t>
            </a:r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совета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360" y="1614352"/>
            <a:ext cx="3632749" cy="22782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221" y="1611488"/>
            <a:ext cx="3676213" cy="22952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8458" y="3700894"/>
            <a:ext cx="3681698" cy="22889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3" y="3624603"/>
            <a:ext cx="3632749" cy="233611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758872" y="3882677"/>
            <a:ext cx="447958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Отделение комплексной реабилитации для детей с инвалидностью ( от 5 до18 лет);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Служба раннего вмешательства (семьи с детьми от 0 до 4 лет);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Отделение дневного пребывания для детей с инвалидностью (от 6 до 14 лет) </a:t>
            </a:r>
          </a:p>
          <a:p>
            <a:endParaRPr lang="ru-RU" dirty="0"/>
          </a:p>
        </p:txBody>
      </p:sp>
      <p:sp>
        <p:nvSpPr>
          <p:cNvPr id="15" name="Выгнутая влево стрелка 14"/>
          <p:cNvSpPr/>
          <p:nvPr/>
        </p:nvSpPr>
        <p:spPr>
          <a:xfrm>
            <a:off x="945931" y="1873557"/>
            <a:ext cx="1193429" cy="2170514"/>
          </a:xfrm>
          <a:prstGeom prst="curvedRigh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право стрелка 15"/>
          <p:cNvSpPr/>
          <p:nvPr/>
        </p:nvSpPr>
        <p:spPr>
          <a:xfrm>
            <a:off x="9901434" y="1797266"/>
            <a:ext cx="1165959" cy="2276342"/>
          </a:xfrm>
          <a:prstGeom prst="curvedLeftArrow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4448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" r="2381"/>
          <a:stretch>
            <a:fillRect/>
          </a:stretch>
        </p:blipFill>
        <p:spPr>
          <a:xfrm>
            <a:off x="0" y="-1"/>
            <a:ext cx="12192000" cy="685800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5902" y="110359"/>
            <a:ext cx="5817477" cy="619168"/>
          </a:xfrm>
        </p:spPr>
        <p:txBody>
          <a:bodyPr>
            <a:normAutofit/>
          </a:bodyPr>
          <a:lstStyle/>
          <a:p>
            <a:pPr algn="ctr"/>
            <a:endParaRPr lang="ru-RU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90952" y="1068388"/>
            <a:ext cx="9222827" cy="4575668"/>
          </a:xfrm>
        </p:spPr>
        <p:txBody>
          <a:bodyPr>
            <a:normAutofit/>
          </a:bodyPr>
          <a:lstStyle/>
          <a:p>
            <a:pPr algn="ctr"/>
            <a:endParaRPr lang="ru-RU" sz="2400" dirty="0"/>
          </a:p>
          <a:p>
            <a:pPr algn="ctr"/>
            <a:r>
              <a:rPr lang="ru-RU" sz="2400" dirty="0"/>
              <a:t> </a:t>
            </a:r>
          </a:p>
          <a:p>
            <a:pPr algn="ctr"/>
            <a:r>
              <a:rPr lang="ru-RU" sz="2400" dirty="0"/>
              <a:t> </a:t>
            </a:r>
          </a:p>
        </p:txBody>
      </p:sp>
      <p:sp>
        <p:nvSpPr>
          <p:cNvPr id="6" name="Горизонтальный свиток 5"/>
          <p:cNvSpPr/>
          <p:nvPr/>
        </p:nvSpPr>
        <p:spPr>
          <a:xfrm>
            <a:off x="0" y="6353503"/>
            <a:ext cx="2695902" cy="504497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0676725"/>
              </p:ext>
            </p:extLst>
          </p:nvPr>
        </p:nvGraphicFramePr>
        <p:xfrm>
          <a:off x="126125" y="110353"/>
          <a:ext cx="11871435" cy="66424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91295">
                  <a:extLst>
                    <a:ext uri="{9D8B030D-6E8A-4147-A177-3AD203B41FA5}">
                      <a16:colId xmlns:a16="http://schemas.microsoft.com/office/drawing/2014/main" val="1309542640"/>
                    </a:ext>
                  </a:extLst>
                </a:gridCol>
                <a:gridCol w="6730005">
                  <a:extLst>
                    <a:ext uri="{9D8B030D-6E8A-4147-A177-3AD203B41FA5}">
                      <a16:colId xmlns:a16="http://schemas.microsoft.com/office/drawing/2014/main" val="1977779998"/>
                    </a:ext>
                  </a:extLst>
                </a:gridCol>
                <a:gridCol w="1424206">
                  <a:extLst>
                    <a:ext uri="{9D8B030D-6E8A-4147-A177-3AD203B41FA5}">
                      <a16:colId xmlns:a16="http://schemas.microsoft.com/office/drawing/2014/main" val="1257491489"/>
                    </a:ext>
                  </a:extLst>
                </a:gridCol>
                <a:gridCol w="1239311">
                  <a:extLst>
                    <a:ext uri="{9D8B030D-6E8A-4147-A177-3AD203B41FA5}">
                      <a16:colId xmlns:a16="http://schemas.microsoft.com/office/drawing/2014/main" val="2960019857"/>
                    </a:ext>
                  </a:extLst>
                </a:gridCol>
                <a:gridCol w="1586618">
                  <a:extLst>
                    <a:ext uri="{9D8B030D-6E8A-4147-A177-3AD203B41FA5}">
                      <a16:colId xmlns:a16="http://schemas.microsoft.com/office/drawing/2014/main" val="339221071"/>
                    </a:ext>
                  </a:extLst>
                </a:gridCol>
              </a:tblGrid>
              <a:tr h="55469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№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п/п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Наименование</a:t>
                      </a:r>
                      <a:r>
                        <a:rPr lang="uk-UA" sz="1200" dirty="0">
                          <a:effectLst/>
                        </a:rPr>
                        <a:t> робот и услуг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 ул. Тверская 6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Кол-во ед.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Цена за един., грн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Стоимость, грн</a:t>
                      </a:r>
                      <a:endParaRPr lang="ru-RU" sz="120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3170678205"/>
                  </a:ext>
                </a:extLst>
              </a:tr>
              <a:tr h="45343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Планировка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территории</a:t>
                      </a:r>
                      <a:r>
                        <a:rPr lang="uk-UA" sz="1200" dirty="0">
                          <a:effectLst/>
                        </a:rPr>
                        <a:t> и </a:t>
                      </a:r>
                      <a:r>
                        <a:rPr lang="uk-UA" sz="1200" dirty="0" err="1">
                          <a:effectLst/>
                        </a:rPr>
                        <a:t>подготовка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почвы</a:t>
                      </a:r>
                      <a:r>
                        <a:rPr lang="uk-UA" sz="1200" dirty="0">
                          <a:effectLst/>
                        </a:rPr>
                        <a:t> (</a:t>
                      </a:r>
                      <a:r>
                        <a:rPr lang="uk-UA" sz="1200" dirty="0" err="1">
                          <a:effectLst/>
                        </a:rPr>
                        <a:t>освобождение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территории</a:t>
                      </a:r>
                      <a:r>
                        <a:rPr lang="uk-UA" sz="1200" dirty="0">
                          <a:effectLst/>
                        </a:rPr>
                        <a:t> от </a:t>
                      </a:r>
                      <a:r>
                        <a:rPr lang="uk-UA" sz="1200" dirty="0" err="1">
                          <a:effectLst/>
                        </a:rPr>
                        <a:t>посторонних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предметов</a:t>
                      </a:r>
                      <a:r>
                        <a:rPr lang="uk-UA" sz="1200" dirty="0">
                          <a:effectLst/>
                        </a:rPr>
                        <a:t>, придача </a:t>
                      </a:r>
                      <a:r>
                        <a:rPr lang="uk-UA" sz="1200" dirty="0" err="1">
                          <a:effectLst/>
                        </a:rPr>
                        <a:t>участку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нужного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профиля</a:t>
                      </a:r>
                      <a:r>
                        <a:rPr lang="uk-UA" sz="1200" dirty="0">
                          <a:effectLst/>
                        </a:rPr>
                        <a:t> с </a:t>
                      </a:r>
                      <a:r>
                        <a:rPr lang="uk-UA" sz="1200" dirty="0" err="1">
                          <a:effectLst/>
                        </a:rPr>
                        <a:t>учетом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стока</a:t>
                      </a:r>
                      <a:r>
                        <a:rPr lang="uk-UA" sz="1200" dirty="0">
                          <a:effectLst/>
                        </a:rPr>
                        <a:t> </a:t>
                      </a:r>
                      <a:r>
                        <a:rPr lang="uk-UA" sz="1200" dirty="0" err="1">
                          <a:effectLst/>
                        </a:rPr>
                        <a:t>дождевой</a:t>
                      </a:r>
                      <a:r>
                        <a:rPr lang="uk-UA" sz="1200" dirty="0">
                          <a:effectLst/>
                        </a:rPr>
                        <a:t>  </a:t>
                      </a:r>
                      <a:r>
                        <a:rPr lang="uk-UA" sz="1200" dirty="0" err="1">
                          <a:effectLst/>
                        </a:rPr>
                        <a:t>воды</a:t>
                      </a:r>
                      <a:r>
                        <a:rPr lang="uk-UA" sz="1200" dirty="0">
                          <a:effectLst/>
                        </a:rPr>
                        <a:t>)</a:t>
                      </a:r>
                      <a:endParaRPr lang="ru-RU" sz="12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 м2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1620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3115300035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Корчевание черенков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3060516158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Семена газонной травы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мешок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4293866884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Удобрение для посадки газонной травы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мешок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682024651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Копка ям под деревья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4012292717"/>
                  </a:ext>
                </a:extLst>
              </a:tr>
              <a:tr h="2001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Можжевельник горизонтальный "Голден Карпет" (Golden Carpet)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420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6720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2131245946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Туя Смарагд 1,0 – 1,2 м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358310977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Роза кустовая ( саженцы)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 шт 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75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3734988432"/>
                  </a:ext>
                </a:extLst>
              </a:tr>
              <a:tr h="223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Посадка кустарников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32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960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581362905"/>
                  </a:ext>
                </a:extLst>
              </a:tr>
              <a:tr h="367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Посадка деревьев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2813982581"/>
                  </a:ext>
                </a:extLst>
              </a:tr>
              <a:tr h="367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Посадка газонной травы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 м2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810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3728622700"/>
                  </a:ext>
                </a:extLst>
              </a:tr>
              <a:tr h="367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Муфта быстро съёмная3/4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24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23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552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4167444528"/>
                  </a:ext>
                </a:extLst>
              </a:tr>
              <a:tr h="367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Адаптер ¾ ЗР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 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4089545209"/>
                  </a:ext>
                </a:extLst>
              </a:tr>
              <a:tr h="3670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14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Кран ПНД 25* ¾ ВР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 75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456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417161616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15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Совместитель садовый импульсный ½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130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780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2464794883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16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Шланг рулонный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х 25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480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3295839891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17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Грабли веерные садовые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1566409747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18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Грабли  обычные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4157014642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19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Лопата штыковая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600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3167507963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Лейка садовая 5л 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 шт. 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450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2805309313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21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Тяпка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400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2184854538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22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Тачка садовая на 65 л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 шт.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780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780 грн.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1756203868"/>
                  </a:ext>
                </a:extLst>
              </a:tr>
              <a:tr h="17937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 </a:t>
                      </a:r>
                      <a:endParaRPr lang="ru-RU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Всего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</a:rPr>
                        <a:t>34 448 грн.</a:t>
                      </a:r>
                      <a:endParaRPr lang="ru-RU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394" marR="40394" marT="0" marB="0"/>
                </a:tc>
                <a:extLst>
                  <a:ext uri="{0D108BD9-81ED-4DB2-BD59-A6C34878D82A}">
                    <a16:rowId xmlns:a16="http://schemas.microsoft.com/office/drawing/2014/main" val="21794893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0641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0931"/>
            <a:ext cx="12192000" cy="7058075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0"/>
            <a:ext cx="8408276" cy="1122363"/>
          </a:xfrm>
        </p:spPr>
        <p:txBody>
          <a:bodyPr>
            <a:normAutofit fontScale="25000" lnSpcReduction="20000"/>
          </a:bodyPr>
          <a:lstStyle/>
          <a:p>
            <a:r>
              <a:rPr lang="ru-RU" sz="32000" b="1" dirty="0">
                <a:solidFill>
                  <a:schemeClr val="accent6">
                    <a:lumMod val="75000"/>
                  </a:schemeClr>
                </a:solidFill>
              </a:rPr>
              <a:t>«</a:t>
            </a:r>
            <a:r>
              <a:rPr lang="en-US" sz="32000" b="1" dirty="0">
                <a:solidFill>
                  <a:schemeClr val="accent6">
                    <a:lumMod val="75000"/>
                  </a:schemeClr>
                </a:solidFill>
              </a:rPr>
              <a:t>Flower eco zone</a:t>
            </a:r>
            <a:r>
              <a:rPr lang="ru-RU" sz="32000" b="1" dirty="0">
                <a:solidFill>
                  <a:schemeClr val="accent6">
                    <a:lumMod val="75000"/>
                  </a:schemeClr>
                </a:solidFill>
              </a:rPr>
              <a:t>»</a:t>
            </a:r>
          </a:p>
          <a:p>
            <a:r>
              <a:rPr lang="uk-UA" sz="16000" dirty="0"/>
              <a:t>Бюджет </a:t>
            </a:r>
            <a:r>
              <a:rPr lang="uk-UA" sz="16000" dirty="0" err="1"/>
              <a:t>озеленения</a:t>
            </a:r>
            <a:r>
              <a:rPr lang="uk-UA" sz="16000" dirty="0"/>
              <a:t> </a:t>
            </a:r>
            <a:r>
              <a:rPr lang="uk-UA" sz="16000" dirty="0" err="1"/>
              <a:t>двух</a:t>
            </a:r>
            <a:r>
              <a:rPr lang="uk-UA" sz="16000" dirty="0"/>
              <a:t> площадок </a:t>
            </a:r>
            <a:r>
              <a:rPr lang="uk-UA" sz="16000" dirty="0" err="1"/>
              <a:t>около</a:t>
            </a:r>
            <a:r>
              <a:rPr lang="uk-UA" sz="16000" dirty="0"/>
              <a:t> 65 000 грн.</a:t>
            </a:r>
            <a:endParaRPr lang="uk-UA" sz="21600" dirty="0">
              <a:solidFill>
                <a:schemeClr val="tx1"/>
              </a:solidFill>
            </a:endParaRPr>
          </a:p>
          <a:p>
            <a:endParaRPr lang="uk-UA" sz="21600" dirty="0">
              <a:solidFill>
                <a:schemeClr val="tx1"/>
              </a:solidFill>
            </a:endParaRPr>
          </a:p>
          <a:p>
            <a:r>
              <a:rPr lang="uk-UA" sz="21600" dirty="0">
                <a:solidFill>
                  <a:schemeClr val="tx1"/>
                </a:solidFill>
              </a:rPr>
              <a:t>Перспектив</a:t>
            </a:r>
            <a:r>
              <a:rPr lang="ru-RU" sz="21600" dirty="0">
                <a:solidFill>
                  <a:schemeClr val="tx1"/>
                </a:solidFill>
              </a:rPr>
              <a:t>ы:</a:t>
            </a:r>
          </a:p>
          <a:p>
            <a:endParaRPr lang="ru-RU" sz="8000" b="1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ru" sz="2600" b="1" dirty="0"/>
          </a:p>
          <a:p>
            <a:endParaRPr lang="ru" sz="2600" b="1" dirty="0"/>
          </a:p>
          <a:p>
            <a:endParaRPr lang="ru" sz="28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" sz="28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" sz="2800" b="1" dirty="0">
              <a:solidFill>
                <a:schemeClr val="accent4">
                  <a:lumMod val="50000"/>
                </a:schemeClr>
              </a:solidFill>
            </a:endParaRPr>
          </a:p>
          <a:p>
            <a:endParaRPr lang="ru-RU" sz="2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126123" y="6321972"/>
            <a:ext cx="2569779" cy="536028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377506" y="3509963"/>
            <a:ext cx="1129158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Усовершенствование комплекса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«Волшебный домик»</a:t>
            </a:r>
            <a:r>
              <a:rPr lang="ru-RU" sz="3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обеспечение  его  более эффективного функционирования;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Улучшение имиджа города, который заботится о людях с ограниченными возможностями.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8336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3633"/>
            <a:ext cx="12157832" cy="693853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10302" y="305255"/>
            <a:ext cx="10515600" cy="1325563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Горизонтальный свиток 3"/>
          <p:cNvSpPr/>
          <p:nvPr/>
        </p:nvSpPr>
        <p:spPr>
          <a:xfrm>
            <a:off x="0" y="5962874"/>
            <a:ext cx="12157831" cy="993592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</a:t>
            </a:r>
            <a:r>
              <a:rPr lang="en-US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Flower eco zone</a:t>
            </a:r>
            <a:r>
              <a:rPr lang="ru-RU" b="1" i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b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это место, которое будет способствовать гармоничному развитию детей с инвалидностью!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23" y="87576"/>
            <a:ext cx="11918732" cy="589911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2717" y="2450520"/>
            <a:ext cx="2635914" cy="35123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8102" y="1816558"/>
            <a:ext cx="2163377" cy="37787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91893" y="2534669"/>
            <a:ext cx="2681445" cy="3573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00816" y="1743951"/>
            <a:ext cx="2876829" cy="36463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1602" y="3196963"/>
            <a:ext cx="2124844" cy="29107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65162" y="5649853"/>
            <a:ext cx="1497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Илья 7 лет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440674" y="5593542"/>
            <a:ext cx="13299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Миша 7 лет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971720" y="5629845"/>
            <a:ext cx="14597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Кирилл 6 лет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839230" y="4950877"/>
            <a:ext cx="13539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Данил</a:t>
            </a:r>
            <a:r>
              <a:rPr lang="ru-RU" dirty="0"/>
              <a:t> </a:t>
            </a:r>
            <a:r>
              <a:rPr lang="ru-RU" dirty="0">
                <a:solidFill>
                  <a:schemeClr val="bg1"/>
                </a:solidFill>
              </a:rPr>
              <a:t>8 лет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629861" y="5465187"/>
            <a:ext cx="1601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Полина</a:t>
            </a:r>
            <a:r>
              <a:rPr lang="ru-RU" dirty="0"/>
              <a:t> </a:t>
            </a:r>
            <a:r>
              <a:rPr lang="ru-RU" b="1" dirty="0"/>
              <a:t>14 лет</a:t>
            </a:r>
          </a:p>
        </p:txBody>
      </p:sp>
      <p:sp>
        <p:nvSpPr>
          <p:cNvPr id="18" name="Скругленная прямоугольная выноска 17"/>
          <p:cNvSpPr/>
          <p:nvPr/>
        </p:nvSpPr>
        <p:spPr>
          <a:xfrm>
            <a:off x="6453854" y="315944"/>
            <a:ext cx="5429425" cy="1552971"/>
          </a:xfrm>
          <a:prstGeom prst="wedgeRoundRectCallout">
            <a:avLst>
              <a:gd name="adj1" fmla="val -30192"/>
              <a:gd name="adj2" fmla="val 81898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6612347" y="309944"/>
            <a:ext cx="51730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ребенка –он закрыт от глаз чужих.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Мир «особого» ребенка  допускает лишь своих!</a:t>
            </a:r>
          </a:p>
        </p:txBody>
      </p:sp>
    </p:spTree>
    <p:extLst>
      <p:ext uri="{BB962C8B-B14F-4D97-AF65-F5344CB8AC3E}">
        <p14:creationId xmlns:p14="http://schemas.microsoft.com/office/powerpoint/2010/main" val="18792077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1314</TotalTime>
  <Words>1118</Words>
  <Application>Microsoft Office PowerPoint</Application>
  <PresentationFormat>Широкоэкранный</PresentationFormat>
  <Paragraphs>312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Актуальность проекта</vt:lpstr>
      <vt:lpstr>Так сейчас выглядит территория перед реабилитационным залом ВЦКРИ по адресу  ул. Соборная 33… </vt:lpstr>
      <vt:lpstr>Что нужно для реализации двух проектов?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3</dc:creator>
  <cp:lastModifiedBy>Пендер Инна Александровна</cp:lastModifiedBy>
  <cp:revision>78</cp:revision>
  <dcterms:created xsi:type="dcterms:W3CDTF">2021-05-12T06:20:20Z</dcterms:created>
  <dcterms:modified xsi:type="dcterms:W3CDTF">2021-06-10T05:41:55Z</dcterms:modified>
</cp:coreProperties>
</file>