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61" r:id="rId5"/>
    <p:sldId id="267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1C5A-0F70-46B3-945C-67E953E6ED46}" type="datetimeFigureOut">
              <a:rPr lang="ru-UA" smtClean="0"/>
              <a:t>09.06.2021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947-63A0-44E1-A02C-6FB001E56AA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049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1C5A-0F70-46B3-945C-67E953E6ED46}" type="datetimeFigureOut">
              <a:rPr lang="ru-UA" smtClean="0"/>
              <a:t>09.06.2021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947-63A0-44E1-A02C-6FB001E56AA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128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1C5A-0F70-46B3-945C-67E953E6ED46}" type="datetimeFigureOut">
              <a:rPr lang="ru-UA" smtClean="0"/>
              <a:t>09.06.2021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947-63A0-44E1-A02C-6FB001E56AA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424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1C5A-0F70-46B3-945C-67E953E6ED46}" type="datetimeFigureOut">
              <a:rPr lang="ru-UA" smtClean="0"/>
              <a:t>09.06.2021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947-63A0-44E1-A02C-6FB001E56AA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422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1C5A-0F70-46B3-945C-67E953E6ED46}" type="datetimeFigureOut">
              <a:rPr lang="ru-UA" smtClean="0"/>
              <a:t>09.06.2021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947-63A0-44E1-A02C-6FB001E56AA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8481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1C5A-0F70-46B3-945C-67E953E6ED46}" type="datetimeFigureOut">
              <a:rPr lang="ru-UA" smtClean="0"/>
              <a:t>09.06.2021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947-63A0-44E1-A02C-6FB001E56AA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919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1C5A-0F70-46B3-945C-67E953E6ED46}" type="datetimeFigureOut">
              <a:rPr lang="ru-UA" smtClean="0"/>
              <a:t>09.06.2021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947-63A0-44E1-A02C-6FB001E56AAC}" type="slidenum">
              <a:rPr lang="ru-UA" smtClean="0"/>
              <a:t>‹#›</a:t>
            </a:fld>
            <a:endParaRPr lang="ru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0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1C5A-0F70-46B3-945C-67E953E6ED46}" type="datetimeFigureOut">
              <a:rPr lang="ru-UA" smtClean="0"/>
              <a:t>09.06.2021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947-63A0-44E1-A02C-6FB001E56AA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451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1C5A-0F70-46B3-945C-67E953E6ED46}" type="datetimeFigureOut">
              <a:rPr lang="ru-UA" smtClean="0"/>
              <a:t>09.06.2021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947-63A0-44E1-A02C-6FB001E56AA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531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1C5A-0F70-46B3-945C-67E953E6ED46}" type="datetimeFigureOut">
              <a:rPr lang="ru-UA" smtClean="0"/>
              <a:t>09.06.2021</a:t>
            </a:fld>
            <a:endParaRPr lang="ru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947-63A0-44E1-A02C-6FB001E56AA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2051C5A-0F70-46B3-945C-67E953E6ED46}" type="datetimeFigureOut">
              <a:rPr lang="ru-UA" smtClean="0"/>
              <a:t>09.06.2021</a:t>
            </a:fld>
            <a:endParaRPr lang="ru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6947-63A0-44E1-A02C-6FB001E56AA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221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2051C5A-0F70-46B3-945C-67E953E6ED46}" type="datetimeFigureOut">
              <a:rPr lang="ru-UA" smtClean="0"/>
              <a:t>09.06.2021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ABF6947-63A0-44E1-A02C-6FB001E56AA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778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2ACA5C-B85F-45EA-AE7D-F39DA57DD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57252B-B642-4B74-9EED-A7593F494B51}"/>
              </a:ext>
            </a:extLst>
          </p:cNvPr>
          <p:cNvSpPr txBox="1"/>
          <p:nvPr/>
        </p:nvSpPr>
        <p:spPr>
          <a:xfrm>
            <a:off x="4717774" y="1057654"/>
            <a:ext cx="72820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50" normalizeH="0" baseline="0" noProof="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“Мистецтво – це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50" normalizeH="0" baseline="0" noProof="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нерозривна єдність традицій та інновацій”</a:t>
            </a:r>
            <a:endParaRPr kumimoji="0" lang="ru-RU" sz="5400" b="1" i="0" u="none" strike="noStrike" kern="1200" cap="none" spc="50" normalizeH="0" baseline="0" noProof="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83385-4B4F-4F55-9C6D-A0FC84957FF8}"/>
              </a:ext>
            </a:extLst>
          </p:cNvPr>
          <p:cNvSpPr txBox="1"/>
          <p:nvPr/>
        </p:nvSpPr>
        <p:spPr>
          <a:xfrm>
            <a:off x="5989983" y="5800346"/>
            <a:ext cx="57580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kumimoji="0" lang="uk-UA" sz="2400" b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участі у конкурсі “Місто своїми руками” ОТГ Дружківка</a:t>
            </a:r>
            <a:endParaRPr lang="ru-UA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0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94C3D0-C132-4841-B14C-2BE516C1F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4" b="7439"/>
          <a:stretch/>
        </p:blipFill>
        <p:spPr>
          <a:xfrm>
            <a:off x="0" y="4567528"/>
            <a:ext cx="7341704" cy="2299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DB8F4D-4DBD-4CAE-9B5A-2EDE7B439FD3}"/>
              </a:ext>
            </a:extLst>
          </p:cNvPr>
          <p:cNvSpPr txBox="1"/>
          <p:nvPr/>
        </p:nvSpPr>
        <p:spPr>
          <a:xfrm>
            <a:off x="261496" y="290144"/>
            <a:ext cx="7341704" cy="2302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сьогодні в Дружківській ОТГ комунальний заклад «Дружківська мистецька школа» - це єдиний мистецький навчальний заклад, в якому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професійно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навчають мистецтву, але матеріальна база школи потребує покращення, а ще й нова реформа мистецької освіти підказує, що потрібна модернізація.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Дружківська мистецька школа має три відділення – інструментальне, хореографічне та художнє, де розкриваються таланти, втілюються творчі задуми та ідеї. Саме тут кожній дитині дозволяють просто бути собою — мріяти, фантазувати, творити.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37B945-7701-447F-81B3-5B2E662F6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0"/>
          <a:stretch/>
        </p:blipFill>
        <p:spPr>
          <a:xfrm>
            <a:off x="9614723" y="311985"/>
            <a:ext cx="2412930" cy="20106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140E5C-C643-4127-953E-D7EF221A9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38" y="311985"/>
            <a:ext cx="1512628" cy="20157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75F3A88-C45D-4365-AC4D-AE1C62260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75" y="4530281"/>
            <a:ext cx="1525175" cy="20324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E97BD0-8DBF-48B5-B80E-5014631450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97" y="4020753"/>
            <a:ext cx="3378156" cy="25336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34DBE2-C138-486F-A321-713EBBDD30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87" y="2509328"/>
            <a:ext cx="1743966" cy="13079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513EED-1138-470B-BDED-749A8D9583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8" b="15133"/>
          <a:stretch/>
        </p:blipFill>
        <p:spPr>
          <a:xfrm>
            <a:off x="8468139" y="2517683"/>
            <a:ext cx="1585309" cy="1307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5B6AB1-BBFA-4390-B05E-BE2D378B433F}"/>
              </a:ext>
            </a:extLst>
          </p:cNvPr>
          <p:cNvSpPr txBox="1"/>
          <p:nvPr/>
        </p:nvSpPr>
        <p:spPr>
          <a:xfrm>
            <a:off x="261496" y="2857348"/>
            <a:ext cx="7976404" cy="1409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Ідея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«Мистецтво – це нерозривна єдність традицій та інновацій» полягає в тому, щоб згуртувати громаду, зробити життя людей в ній більш привабливим й комфортним, наповнити його культурним змістом, залучивши до культурно-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дозвіллєвого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відпочинку всіх: від найменших до найстарших жителів, а також реалізовувати творчі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народжувати нові плани активним та творчим особистостям нашої громади.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9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DB09AA-BF9F-4832-BA2D-95EB1AD14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4" b="7439"/>
          <a:stretch/>
        </p:blipFill>
        <p:spPr>
          <a:xfrm>
            <a:off x="0" y="4815280"/>
            <a:ext cx="8348254" cy="2042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11933F-71FB-491E-90D5-0247912064F3}"/>
              </a:ext>
            </a:extLst>
          </p:cNvPr>
          <p:cNvSpPr txBox="1"/>
          <p:nvPr/>
        </p:nvSpPr>
        <p:spPr>
          <a:xfrm>
            <a:off x="337810" y="203614"/>
            <a:ext cx="8010444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згуртування та об’єднання громади через залучення мешканців міста до соціально-культурних масових заходів та розширення векторів соціальних послуг: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468C46-35AF-48DA-AD74-4460699CE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63" y="203614"/>
            <a:ext cx="3148127" cy="23593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ABDF6C-0103-46B5-8DE8-CC16EB32C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63" y="4883900"/>
            <a:ext cx="3148127" cy="17704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899508-13FA-4B79-9656-2374A8CBD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33" y="2630556"/>
            <a:ext cx="3171357" cy="2113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A7C467-0DAD-4695-A3BC-B1C154C54173}"/>
              </a:ext>
            </a:extLst>
          </p:cNvPr>
          <p:cNvSpPr txBox="1"/>
          <p:nvPr/>
        </p:nvSpPr>
        <p:spPr>
          <a:xfrm>
            <a:off x="276837" y="853501"/>
            <a:ext cx="8136279" cy="3766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популяризація мистецтва серед дітей, юнацтва, молоді - жителів ОТГ, виховання молоді на кращих здобутках світового та національного мистецтва, відкриття нових талановитих імен;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створення умов для рівних можливостей у доступі до культурних послуг різноманітних верств населення (членів сімей ВПО, АТО, людей з обмеженими фізичними можливостями)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збереження традицій, пошук нових сучасних форм, розвиток творчих здібностей учасників, знайомство мешканців міста з провідними сучасними музикантами України;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популяризації української мови;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створення умов для відпочинку різновікових категорій населення, незважаючи на їх гендерну належність.</a:t>
            </a:r>
            <a:endParaRPr lang="ru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6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21072B-A163-447C-850C-95D755458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4" b="7439"/>
          <a:stretch/>
        </p:blipFill>
        <p:spPr>
          <a:xfrm>
            <a:off x="0" y="4558748"/>
            <a:ext cx="7341704" cy="2299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27ACB7-0DA6-4FD1-B8AB-E212F7C07961}"/>
              </a:ext>
            </a:extLst>
          </p:cNvPr>
          <p:cNvSpPr txBox="1"/>
          <p:nvPr/>
        </p:nvSpPr>
        <p:spPr>
          <a:xfrm>
            <a:off x="343948" y="300615"/>
            <a:ext cx="7768205" cy="3697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період пандемії та продовження карантинних заходів, з обмеженням перебуванням в приміщеннях задля збереження здоров’я, а також творчого розвитку дітей та молоді, з’явилась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потреба проводити заходи, виховні та розважальні, онлайн, а в теплий період –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офлайн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вулиці, що дало змогу залучення більшої кількості людей до культурного життя ОТГ. На жаль, для реалізації цих різноманітних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проєктів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мистецькій школі не вистачає фінансування на придбання акустичної апаратури.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endParaRPr lang="uk-UA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ході реалізації </a:t>
            </a:r>
            <a:r>
              <a:rPr lang="uk-UA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проєкту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планується придбання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кусти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чного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комплект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Electro-Voice EVOLVE50 White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цифрового піаніно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Kurzweil CUP310WH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складає приблизно 115 000 грн.  </a:t>
            </a:r>
            <a:endParaRPr lang="ru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F60A15-70E5-4654-BD71-7F250685B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336" y="3648409"/>
            <a:ext cx="4639637" cy="30930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2779D8-473D-4146-8A30-1C9CCDE05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806" y="116500"/>
            <a:ext cx="3301167" cy="33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0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905818-18CC-44B9-9FD7-CA4F44D37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217" y="124682"/>
            <a:ext cx="3304318" cy="3304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9E6C31-7C48-47A4-A0F6-087CD1A4E2EF}"/>
              </a:ext>
            </a:extLst>
          </p:cNvPr>
          <p:cNvSpPr txBox="1"/>
          <p:nvPr/>
        </p:nvSpPr>
        <p:spPr>
          <a:xfrm>
            <a:off x="209465" y="124682"/>
            <a:ext cx="82586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Акустичний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космплект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Electro-Voice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EVOLVE50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Вт  - 1000</a:t>
            </a: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Гц	43-20000</a:t>
            </a: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динамімка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- 8х3,5"</a:t>
            </a: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НЧ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- 12</a:t>
            </a: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 входи XLR/TRS (комбо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гнізда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1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jack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3,5 мм, 1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стерео RCA, 1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XLR THRU, 1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XLR MIX OUT</a:t>
            </a: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Активна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EVOLVE50-KB-EU 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EVOLVE 50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живляться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підсилювача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Вт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управляються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Electro-Voice's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QuickSmartDSP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систему входить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сабвуфер з Н </a:t>
            </a: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Bluetooth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кросовера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кГц - 200 Гц</a:t>
            </a: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дБ - 127</a:t>
            </a: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DSP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21FF8B-A886-4BD9-8EBF-DCBBD8FF192B}"/>
              </a:ext>
            </a:extLst>
          </p:cNvPr>
          <p:cNvSpPr txBox="1"/>
          <p:nvPr/>
        </p:nvSpPr>
        <p:spPr>
          <a:xfrm>
            <a:off x="8791662" y="3494835"/>
            <a:ext cx="3627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Орієнтовна вартість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59 940 грн.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F59F5-7839-4742-8672-97E0AA412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217" y="3995771"/>
            <a:ext cx="3278437" cy="2051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D5B6B2-A4F4-4FFA-8F8E-1EA2497F8831}"/>
              </a:ext>
            </a:extLst>
          </p:cNvPr>
          <p:cNvSpPr txBox="1"/>
          <p:nvPr/>
        </p:nvSpPr>
        <p:spPr>
          <a:xfrm>
            <a:off x="8219254" y="6245156"/>
            <a:ext cx="440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Орієнтовна вартість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54 500 грн.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5F909-4C4B-441E-B0E4-265E23F21827}"/>
              </a:ext>
            </a:extLst>
          </p:cNvPr>
          <p:cNvSpPr txBox="1"/>
          <p:nvPr/>
        </p:nvSpPr>
        <p:spPr>
          <a:xfrm>
            <a:off x="235346" y="4006081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піаніно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Kurzweil CUP310WH</a:t>
            </a:r>
            <a:endParaRPr lang="uk-UA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Kurzweil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-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піаніно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Поліфонія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- 128</a:t>
            </a: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клавіш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- 88</a:t>
            </a:r>
            <a:endParaRPr lang="ru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4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4AC9A9-3152-4E5D-B3F2-B7BD4AAC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4" b="7439"/>
          <a:stretch/>
        </p:blipFill>
        <p:spPr>
          <a:xfrm>
            <a:off x="0" y="4558748"/>
            <a:ext cx="7341704" cy="2299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E4858B-4492-4CCB-AC5B-B4315729E244}"/>
              </a:ext>
            </a:extLst>
          </p:cNvPr>
          <p:cNvSpPr txBox="1"/>
          <p:nvPr/>
        </p:nvSpPr>
        <p:spPr>
          <a:xfrm>
            <a:off x="172278" y="176698"/>
            <a:ext cx="7169426" cy="3195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Очікувані результати:</a:t>
            </a:r>
          </a:p>
          <a:p>
            <a:pPr marL="0" marR="0" lvl="0" indent="0" algn="just" defTabSz="457200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будемо мати апаратуру для проведення розважальних заходів для найменших жителів нашого міста, серії вуличних фестивалів за участю музикантів-професіоналів та музикантів-аматорів, створення вечорів відпочинку для людей літнього віку, проведення джазового  фестивалю від Європи до України. </a:t>
            </a:r>
          </a:p>
          <a:p>
            <a:pPr marL="0" marR="0" lvl="0" indent="0" algn="just" defTabSz="457200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Так, для віддалених сіл ОТГ планується проведення концертів до дня села, розважальних заходів для дітей з майстер-класами та </a:t>
            </a:r>
            <a:r>
              <a:rPr kumimoji="0" lang="uk-UA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аквагримом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фестивалів мистецтв, заходів щодо здорового способу життя, національно-патріотичного виховання, збереження культурних та сімейних традицій для учасників молодіжних центрів, жителів сіл. </a:t>
            </a:r>
            <a:endParaRPr kumimoji="0" lang="ru-U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6533A5-E4AF-4B7E-B581-F7250E8A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96" y="923292"/>
            <a:ext cx="4321465" cy="24317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E66CE4-D36D-4EAD-8FF3-908BED65B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093" y="3977799"/>
            <a:ext cx="1259465" cy="16809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FEE8EF-A2E0-454A-BD57-36FE50E32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92" y="3355066"/>
            <a:ext cx="1259465" cy="17265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F9F77A-A430-46BC-A4F2-E548C7F81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96" y="3977799"/>
            <a:ext cx="4323975" cy="24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31303F-D406-431F-9000-410305FFA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4" b="7439"/>
          <a:stretch/>
        </p:blipFill>
        <p:spPr>
          <a:xfrm>
            <a:off x="0" y="4558748"/>
            <a:ext cx="7341704" cy="2299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6CC76B-EEE4-4EC5-99A8-32BD2C8AA780}"/>
              </a:ext>
            </a:extLst>
          </p:cNvPr>
          <p:cNvSpPr txBox="1"/>
          <p:nvPr/>
        </p:nvSpPr>
        <p:spPr>
          <a:xfrm>
            <a:off x="235235" y="2394419"/>
            <a:ext cx="7988824" cy="882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Результатами </a:t>
            </a:r>
            <a:r>
              <a:rPr lang="uk-UA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будуть користуватися діти від 5 до 17 років, молодь, їх батьки, жителі та гості ОТГ. Локації будуть доступні людям з обмеженими фізичними можливостями.</a:t>
            </a:r>
            <a:endParaRPr lang="ru-UA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2A6F19-CA74-4F6F-A53B-7F8BCBEA8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40" y="526773"/>
            <a:ext cx="3524525" cy="29022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2164CC-6E96-4B3A-9A2D-C2AB6BF08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40" y="3810001"/>
            <a:ext cx="3577771" cy="26833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1E54AF2-F7F2-400E-B7DD-CE18D2BFAD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t="30264" r="20971"/>
          <a:stretch/>
        </p:blipFill>
        <p:spPr>
          <a:xfrm>
            <a:off x="6136023" y="3350912"/>
            <a:ext cx="2181664" cy="31424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132DB5-7271-4510-A75A-3C95AA7C51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03" y="4214790"/>
            <a:ext cx="3038052" cy="2278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12CDEC-8C0E-4E97-ADEE-0768F8498EF7}"/>
              </a:ext>
            </a:extLst>
          </p:cNvPr>
          <p:cNvSpPr txBox="1"/>
          <p:nvPr/>
        </p:nvSpPr>
        <p:spPr>
          <a:xfrm>
            <a:off x="235235" y="409248"/>
            <a:ext cx="7988823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Реалізація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дасть змогу на більш високому рівні проводити культурно-мистецькі заходи не тільки в мистецькій школі, а й поза її межами. Також ми будемо мати можливість залучати жителів нашого міста до всіх напрямків мистецтва, завдяки майстер-класам, лекціям, обов’язково будемо запрошувати гостей та містян до участі у конкурсах, концертах, флешмобах, виставках та фестивалях, зі створенням публічних майданчиків.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96071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236</TotalTime>
  <Words>744</Words>
  <Application>Microsoft Office PowerPoint</Application>
  <PresentationFormat>Широкоэкранный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Gill Sans MT</vt:lpstr>
      <vt:lpstr>Times New Roman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Пендер Инна Александровна</cp:lastModifiedBy>
  <cp:revision>24</cp:revision>
  <dcterms:created xsi:type="dcterms:W3CDTF">2021-05-19T09:06:33Z</dcterms:created>
  <dcterms:modified xsi:type="dcterms:W3CDTF">2021-06-09T10:53:09Z</dcterms:modified>
</cp:coreProperties>
</file>