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9" r:id="rId4"/>
  </p:sldMasterIdLst>
  <p:handoutMasterIdLst>
    <p:handoutMasterId r:id="rId11"/>
  </p:handoutMasterIdLst>
  <p:sldIdLst>
    <p:sldId id="257" r:id="rId5"/>
    <p:sldId id="263" r:id="rId6"/>
    <p:sldId id="264" r:id="rId7"/>
    <p:sldId id="265" r:id="rId8"/>
    <p:sldId id="266" r:id="rId9"/>
    <p:sldId id="262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52D0D4"/>
    <a:srgbClr val="F5FDF7"/>
    <a:srgbClr val="F2FCF4"/>
    <a:srgbClr val="EBFBEE"/>
    <a:srgbClr val="D6F6DC"/>
    <a:srgbClr val="CCFFCC"/>
    <a:srgbClr val="CC0066"/>
    <a:srgbClr val="FF0066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8" d="100"/>
          <a:sy n="58" d="100"/>
        </p:scale>
        <p:origin x="280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DF3F9-A383-40CF-841B-6426D82ECB85}" type="datetimeFigureOut">
              <a:rPr lang="ru-RU" smtClean="0"/>
              <a:t>10.06.2021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DF9E2-D527-45E4-B727-833247D273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75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998" y="1898977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15012" y="4566542"/>
            <a:ext cx="5761973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6653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ав_ответ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3487706" y="385187"/>
            <a:ext cx="5366479" cy="2758191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156422" y="3473014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56422" y="4485839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156422" y="5498664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61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рав_ответ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90" y="2585668"/>
            <a:ext cx="2417069" cy="345643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290" y="2889345"/>
            <a:ext cx="2115316" cy="3145542"/>
          </a:xfrm>
          <a:prstGeom prst="rect">
            <a:avLst/>
          </a:prstGeom>
        </p:spPr>
      </p:pic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3487706" y="385187"/>
            <a:ext cx="5366479" cy="2758191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90" y="2585668"/>
            <a:ext cx="2417069" cy="345643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290" y="2889345"/>
            <a:ext cx="2115316" cy="3145542"/>
          </a:xfrm>
          <a:prstGeom prst="rect">
            <a:avLst/>
          </a:prstGeom>
        </p:spPr>
      </p:pic>
      <p:sp>
        <p:nvSpPr>
          <p:cNvPr id="1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156422" y="3473014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56422" y="4485839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156422" y="5498664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314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рав_ответ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17" y="2744164"/>
            <a:ext cx="2298197" cy="329794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8984" y="2290011"/>
            <a:ext cx="1642875" cy="3752096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487706" y="385187"/>
            <a:ext cx="5366479" cy="2758191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17" y="2744164"/>
            <a:ext cx="2298197" cy="329794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8984" y="2290011"/>
            <a:ext cx="1642875" cy="3752096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156422" y="3473014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56422" y="4485839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156422" y="5498664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651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рав_ответ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34" y="2399740"/>
            <a:ext cx="1463043" cy="364236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106" y="2320491"/>
            <a:ext cx="2002540" cy="3721616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487706" y="385187"/>
            <a:ext cx="5366479" cy="2758191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34" y="2399740"/>
            <a:ext cx="1463043" cy="364236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106" y="2320491"/>
            <a:ext cx="2002540" cy="3721616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156422" y="3473014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56422" y="4485839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156422" y="5498664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70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рав_ответ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169" y="2195523"/>
            <a:ext cx="2176276" cy="384658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1446" y="2180283"/>
            <a:ext cx="2575565" cy="3861824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487706" y="385187"/>
            <a:ext cx="5366479" cy="2758191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169" y="2195523"/>
            <a:ext cx="2176276" cy="384658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1446" y="2180283"/>
            <a:ext cx="2575565" cy="3861824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156422" y="3473014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56422" y="4485839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156422" y="5498664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96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езульта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101" y="505796"/>
            <a:ext cx="6388621" cy="448361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549" y="1482683"/>
            <a:ext cx="6614173" cy="2529845"/>
          </a:xfrm>
          <a:prstGeom prst="rect">
            <a:avLst/>
          </a:prstGeom>
        </p:spPr>
      </p:pic>
      <p:sp>
        <p:nvSpPr>
          <p:cNvPr id="19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676968" y="2569705"/>
            <a:ext cx="6614173" cy="699587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</a:t>
            </a:r>
            <a:r>
              <a:rPr lang="en-US" dirty="0"/>
              <a:t> </a:t>
            </a:r>
            <a:r>
              <a:rPr lang="ru-RU" dirty="0"/>
              <a:t>б</a:t>
            </a:r>
            <a:r>
              <a:rPr lang="en-US" dirty="0"/>
              <a:t> </a:t>
            </a:r>
            <a:r>
              <a:rPr lang="ru-RU" dirty="0"/>
              <a:t>р</a:t>
            </a:r>
            <a:r>
              <a:rPr lang="en-US" dirty="0"/>
              <a:t> </a:t>
            </a:r>
            <a:r>
              <a:rPr lang="ru-RU" dirty="0"/>
              <a:t>а</a:t>
            </a:r>
            <a:r>
              <a:rPr lang="en-US" dirty="0"/>
              <a:t> </a:t>
            </a:r>
            <a:r>
              <a:rPr lang="ru-RU" dirty="0"/>
              <a:t>з</a:t>
            </a:r>
            <a:r>
              <a:rPr lang="en-US" dirty="0"/>
              <a:t> </a:t>
            </a:r>
            <a:r>
              <a:rPr lang="ru-RU" dirty="0"/>
              <a:t>е</a:t>
            </a:r>
            <a:r>
              <a:rPr lang="en-US" dirty="0"/>
              <a:t> </a:t>
            </a:r>
            <a:r>
              <a:rPr lang="ru-RU" dirty="0"/>
              <a:t>ц</a:t>
            </a:r>
            <a:r>
              <a:rPr lang="en-US" dirty="0"/>
              <a:t>  </a:t>
            </a:r>
            <a:r>
              <a:rPr lang="ru-RU" dirty="0"/>
              <a:t>з</a:t>
            </a:r>
            <a:r>
              <a:rPr lang="en-US" dirty="0"/>
              <a:t> </a:t>
            </a:r>
            <a:r>
              <a:rPr lang="ru-RU" dirty="0"/>
              <a:t>а</a:t>
            </a:r>
            <a:r>
              <a:rPr lang="en-US" dirty="0"/>
              <a:t> </a:t>
            </a:r>
            <a:r>
              <a:rPr lang="ru-RU" dirty="0"/>
              <a:t>г</a:t>
            </a:r>
            <a:r>
              <a:rPr lang="en-US" dirty="0"/>
              <a:t> </a:t>
            </a:r>
            <a:r>
              <a:rPr lang="ru-RU" dirty="0"/>
              <a:t>о</a:t>
            </a:r>
            <a:r>
              <a:rPr lang="en-US" dirty="0"/>
              <a:t> </a:t>
            </a:r>
            <a:r>
              <a:rPr lang="ru-RU" dirty="0"/>
              <a:t>л</a:t>
            </a:r>
            <a:r>
              <a:rPr lang="en-US" dirty="0"/>
              <a:t> </a:t>
            </a:r>
            <a:r>
              <a:rPr lang="ru-RU" dirty="0"/>
              <a:t>о</a:t>
            </a:r>
            <a:r>
              <a:rPr lang="en-US" dirty="0"/>
              <a:t> </a:t>
            </a:r>
            <a:r>
              <a:rPr lang="ru-RU" dirty="0"/>
              <a:t>в</a:t>
            </a:r>
            <a:r>
              <a:rPr lang="en-US" dirty="0"/>
              <a:t> </a:t>
            </a:r>
            <a:r>
              <a:rPr lang="ru-RU" dirty="0"/>
              <a:t>к</a:t>
            </a:r>
            <a:r>
              <a:rPr lang="en-US" dirty="0"/>
              <a:t> </a:t>
            </a:r>
            <a:r>
              <a:rPr lang="ru-RU" dirty="0"/>
              <a:t>а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86" y="2569705"/>
            <a:ext cx="1690142" cy="368398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098" y="4089357"/>
            <a:ext cx="1563627" cy="195377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302" y="1959719"/>
            <a:ext cx="2320644" cy="4083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467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44444E-6 L 0.00078 -0.1342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671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6" presetClass="emph" presetSubtype="0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3.54167E-6 -4.44444E-6 L 0.00065 -0.16851 " pathEditMode="relative" rAng="0" ptsTypes="AA">
                                      <p:cBhvr>
                                        <p:cTn id="19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8426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grpId="1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4.79167E-6 -4.44444E-6 L -0.0004 -0.17407 " pathEditMode="relative" rAng="0" ptsTypes="AA">
                                      <p:cBhvr>
                                        <p:cTn id="21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8704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3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04167E-6 2.96296E-6 L 0.1987 -0.00417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35" y="-208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35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54167E-6 -3.33333E-6 L -0.21927 0.0018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64" y="93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35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Фо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5904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530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</p:sldLayoutIdLst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3.wav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3.wav"/><Relationship Id="rId5" Type="http://schemas.openxmlformats.org/officeDocument/2006/relationships/image" Target="../media/image19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5698" y="3292383"/>
            <a:ext cx="2115316" cy="3145542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523998" y="2689425"/>
            <a:ext cx="9144000" cy="2387600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pic>
        <p:nvPicPr>
          <p:cNvPr id="10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47900" y="4416550"/>
            <a:ext cx="573534" cy="505026"/>
          </a:xfrm>
          <a:prstGeom prst="rect">
            <a:avLst/>
          </a:prstGeom>
        </p:spPr>
      </p:pic>
      <p:grpSp>
        <p:nvGrpSpPr>
          <p:cNvPr id="11" name="Group 2"/>
          <p:cNvGrpSpPr/>
          <p:nvPr/>
        </p:nvGrpSpPr>
        <p:grpSpPr>
          <a:xfrm>
            <a:off x="420982" y="3182206"/>
            <a:ext cx="2417069" cy="3456439"/>
            <a:chOff x="3344569" y="426786"/>
            <a:chExt cx="2417069" cy="3456439"/>
          </a:xfrm>
        </p:grpSpPr>
        <p:pic>
          <p:nvPicPr>
            <p:cNvPr id="12" name="Рисунок 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344569" y="426786"/>
              <a:ext cx="1863051" cy="3456439"/>
            </a:xfrm>
            <a:prstGeom prst="rect">
              <a:avLst/>
            </a:prstGeom>
          </p:spPr>
        </p:pic>
        <p:pic>
          <p:nvPicPr>
            <p:cNvPr id="13" name="Рисунок 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006898" y="2129883"/>
              <a:ext cx="754740" cy="379141"/>
            </a:xfrm>
            <a:prstGeom prst="rect">
              <a:avLst/>
            </a:prstGeom>
          </p:spPr>
        </p:pic>
      </p:grp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0BDAA34-F365-4035-B5A1-0D100ACF6750}"/>
              </a:ext>
            </a:extLst>
          </p:cNvPr>
          <p:cNvSpPr/>
          <p:nvPr/>
        </p:nvSpPr>
        <p:spPr>
          <a:xfrm>
            <a:off x="589947" y="3292383"/>
            <a:ext cx="8782653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irfool" panose="02000500000000000000" pitchFamily="2" charset="0"/>
              </a:rPr>
              <a:t>Інклюзивний</a:t>
            </a:r>
            <a:r>
              <a:rPr lang="ru-RU" sz="6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irfool" panose="02000500000000000000" pitchFamily="2" charset="0"/>
              </a:rPr>
              <a:t> комплекс </a:t>
            </a:r>
          </a:p>
          <a:p>
            <a:pPr algn="ctr"/>
            <a:endParaRPr lang="ru-RU" sz="36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irfool" panose="02000500000000000000" pitchFamily="2" charset="0"/>
            </a:endParaRPr>
          </a:p>
          <a:p>
            <a:pPr algn="ctr"/>
            <a:endParaRPr lang="ru-RU" sz="36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irfool" panose="02000500000000000000" pitchFamily="2" charset="0"/>
            </a:endParaRPr>
          </a:p>
          <a:p>
            <a:pPr algn="ctr"/>
            <a:r>
              <a:rPr lang="ru-RU" sz="3600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irfool" panose="02000500000000000000" pitchFamily="2" charset="0"/>
              </a:rPr>
              <a:t>вул</a:t>
            </a:r>
            <a:r>
              <a:rPr lang="ru-RU" sz="36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irfool" panose="02000500000000000000" pitchFamily="2" charset="0"/>
              </a:rPr>
              <a:t>. </a:t>
            </a:r>
            <a:r>
              <a:rPr lang="ru-RU" sz="3600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irfool" panose="02000500000000000000" pitchFamily="2" charset="0"/>
              </a:rPr>
              <a:t>Соборна</a:t>
            </a:r>
            <a:r>
              <a:rPr lang="ru-RU" sz="36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irfool" panose="02000500000000000000" pitchFamily="2" charset="0"/>
              </a:rPr>
              <a:t> 35</a:t>
            </a:r>
            <a:endParaRPr lang="ru-UA" sz="36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irfool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802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4.16667E-6 7.40741E-7 L -0.19362 0.00648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87" y="32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54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5E-6 4.81481E-6 C 0.00443 -0.00741 0.01992 -0.01413 0.02565 -0.01413 C 0.06016 -0.01413 0.09584 0.09884 0.09584 0.21203 C 0.09584 0.15486 0.1138 0.09884 0.13047 0.09884 C 0.14831 0.09884 0.16498 0.15555 0.16498 0.21203 C 0.16498 0.18379 0.17383 0.15486 0.18282 0.15486 C 0.19167 0.15486 0.20065 0.18287 0.20065 0.21203 C 0.20065 0.19722 0.20521 0.18379 0.20951 0.18379 C 0.21407 0.18379 0.21836 0.19814 0.21836 0.21203 C 0.21836 0.20439 0.22058 0.19722 0.22292 0.19722 C 0.22409 0.19722 0.22735 0.20486 0.22735 0.21203 C 0.22735 0.2081 0.22852 0.20439 0.22956 0.20439 C 0.22956 0.20532 0.23177 0.20787 0.23177 0.21203 C 0.23177 0.20995 0.23177 0.2081 0.23295 0.2081 C 0.23295 0.20902 0.23412 0.21018 0.23412 0.21203 C 0.23412 0.21111 0.23412 0.20995 0.23412 0.20902 C 0.23529 0.20902 0.23529 0.20995 0.23529 0.21111 C 0.23646 0.21111 0.23646 0.21018 0.23646 0.20902 C 0.23763 0.20902 0.23763 0.20995 0.23763 0.21111 " pathEditMode="relative" rAng="0" ptsTypes="AAAAAAAAAAAAAAAAAAA">
                                      <p:cBhvr>
                                        <p:cTn id="1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75" y="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1052" y="380065"/>
            <a:ext cx="9127435" cy="4708770"/>
          </a:xfrm>
          <a:solidFill>
            <a:srgbClr val="F5FDF7">
              <a:alpha val="74902"/>
            </a:srgbClr>
          </a:solidFill>
        </p:spPr>
        <p:txBody>
          <a:bodyPr>
            <a:normAutofit/>
          </a:bodyPr>
          <a:lstStyle/>
          <a:p>
            <a:r>
              <a:rPr lang="ru-RU" sz="32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Інклюзивний</a:t>
            </a:r>
            <a:r>
              <a:rPr lang="ru-RU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спортивно-</a:t>
            </a:r>
            <a:r>
              <a:rPr lang="ru-RU" sz="32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ігровий</a:t>
            </a:r>
            <a:r>
              <a:rPr lang="ru-RU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комплекс</a:t>
            </a:r>
            <a:br>
              <a:rPr lang="ru-RU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32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мешканців</a:t>
            </a:r>
            <a:r>
              <a:rPr lang="ru-RU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Дружківки</a:t>
            </a:r>
            <a:br>
              <a:rPr lang="ru-RU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нашому</a:t>
            </a:r>
            <a:r>
              <a:rPr lang="ru-RU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місті</a:t>
            </a:r>
            <a:r>
              <a:rPr lang="ru-RU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проживає</a:t>
            </a:r>
            <a:r>
              <a:rPr lang="ru-RU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багато</a:t>
            </a:r>
            <a:r>
              <a:rPr lang="ru-RU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діток</a:t>
            </a:r>
            <a:r>
              <a:rPr lang="ru-RU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особливими</a:t>
            </a:r>
            <a:r>
              <a:rPr lang="ru-RU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потребами.</a:t>
            </a:r>
            <a:br>
              <a:rPr lang="ru-RU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народження</a:t>
            </a:r>
            <a:r>
              <a:rPr lang="ru-RU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випадає</a:t>
            </a:r>
            <a:r>
              <a:rPr lang="ru-RU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важка</a:t>
            </a:r>
            <a:r>
              <a:rPr lang="ru-RU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доля - </a:t>
            </a:r>
            <a:r>
              <a:rPr lang="ru-RU" sz="2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щодня</a:t>
            </a:r>
            <a:r>
              <a:rPr lang="ru-RU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боротися</a:t>
            </a:r>
            <a:r>
              <a:rPr lang="ru-RU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своє</a:t>
            </a:r>
            <a:r>
              <a:rPr lang="ru-RU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приймаючи</a:t>
            </a:r>
            <a:r>
              <a:rPr lang="ru-RU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хворобу як </a:t>
            </a:r>
            <a:r>
              <a:rPr lang="ru-RU" sz="2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даність</a:t>
            </a:r>
            <a:r>
              <a:rPr lang="ru-RU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Вони </a:t>
            </a:r>
            <a:r>
              <a:rPr lang="ru-RU" sz="2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борються</a:t>
            </a:r>
            <a:r>
              <a:rPr lang="ru-RU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різними</a:t>
            </a:r>
            <a:r>
              <a:rPr lang="ru-RU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захворюваннями</a:t>
            </a:r>
            <a:r>
              <a:rPr lang="ru-RU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багато</a:t>
            </a:r>
            <a:r>
              <a:rPr lang="ru-RU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них </a:t>
            </a:r>
            <a:r>
              <a:rPr lang="ru-RU" sz="2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затримку</a:t>
            </a:r>
            <a:r>
              <a:rPr lang="ru-RU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психічному</a:t>
            </a:r>
            <a:r>
              <a:rPr lang="ru-RU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але і </a:t>
            </a:r>
            <a:r>
              <a:rPr lang="ru-RU" sz="2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фізичну</a:t>
            </a:r>
            <a:r>
              <a:rPr lang="ru-RU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слабкість</a:t>
            </a:r>
            <a:r>
              <a:rPr lang="ru-RU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b="1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Усі</a:t>
            </a:r>
            <a:r>
              <a:rPr lang="ru-RU" sz="23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вони </a:t>
            </a:r>
            <a:r>
              <a:rPr lang="ru-RU" sz="2300" b="1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прагнуть</a:t>
            </a:r>
            <a:r>
              <a:rPr lang="ru-RU" sz="23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300" b="1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потребують</a:t>
            </a:r>
            <a:r>
              <a:rPr lang="ru-RU" sz="23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1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простих</a:t>
            </a:r>
            <a:r>
              <a:rPr lang="ru-RU" sz="23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1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радощів</a:t>
            </a:r>
            <a:r>
              <a:rPr lang="ru-RU" sz="23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1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дитячого</a:t>
            </a:r>
            <a:r>
              <a:rPr lang="ru-RU" sz="23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1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3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300" b="1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покататися</a:t>
            </a:r>
            <a:r>
              <a:rPr lang="ru-RU" sz="23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300" b="1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гойдалках</a:t>
            </a:r>
            <a:r>
              <a:rPr lang="ru-RU" sz="23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300" b="1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поспілкуватися</a:t>
            </a:r>
            <a:r>
              <a:rPr lang="ru-RU" sz="23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300" b="1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однолітками</a:t>
            </a:r>
            <a:r>
              <a:rPr lang="ru-RU" sz="23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300" b="1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пограти</a:t>
            </a:r>
            <a:r>
              <a:rPr lang="ru-RU" sz="23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300" b="1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м’ячем</a:t>
            </a:r>
            <a:r>
              <a:rPr lang="ru-RU" sz="23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300" b="1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колі</a:t>
            </a:r>
            <a:r>
              <a:rPr lang="ru-RU" sz="23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1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найкращіх</a:t>
            </a:r>
            <a:r>
              <a:rPr lang="ru-RU" sz="23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1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друзів</a:t>
            </a:r>
            <a:r>
              <a:rPr lang="ru-RU" sz="23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ru-RU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молоді</a:t>
            </a:r>
            <a:r>
              <a:rPr lang="ru-RU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батьки </a:t>
            </a:r>
            <a:r>
              <a:rPr lang="ru-RU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відпочити</a:t>
            </a:r>
            <a:r>
              <a:rPr lang="ru-RU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буденності</a:t>
            </a:r>
            <a:r>
              <a:rPr lang="ru-RU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граючи</a:t>
            </a:r>
            <a:br>
              <a:rPr lang="ru-RU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активні</a:t>
            </a:r>
            <a:r>
              <a:rPr lang="ru-RU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ігри</a:t>
            </a:r>
            <a:r>
              <a:rPr lang="ru-RU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дітьми</a:t>
            </a:r>
            <a:r>
              <a:rPr lang="ru-RU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однодумцями</a:t>
            </a:r>
            <a:r>
              <a:rPr lang="ru-RU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84" y="3269974"/>
            <a:ext cx="2448651" cy="350160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3472" y="3130353"/>
            <a:ext cx="2448651" cy="3641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544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9964" y="306184"/>
            <a:ext cx="9233452" cy="2499733"/>
          </a:xfrm>
          <a:solidFill>
            <a:srgbClr val="F5FDF7">
              <a:alpha val="74902"/>
            </a:srgbClr>
          </a:solidFill>
        </p:spPr>
        <p:txBody>
          <a:bodyPr>
            <a:normAutofit/>
          </a:bodyPr>
          <a:lstStyle/>
          <a:p>
            <a:r>
              <a:rPr lang="ru-RU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Одним </a:t>
            </a:r>
            <a:r>
              <a:rPr lang="ru-RU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шляхів</a:t>
            </a:r>
            <a:r>
              <a:rPr lang="ru-RU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розв’язання</a:t>
            </a:r>
            <a:r>
              <a:rPr lang="ru-RU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</a:t>
            </a:r>
            <a:r>
              <a:rPr lang="ru-RU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повноцінного</a:t>
            </a:r>
            <a:r>
              <a:rPr lang="ru-RU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входження</a:t>
            </a:r>
            <a:r>
              <a:rPr lang="ru-RU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людей з </a:t>
            </a:r>
            <a:r>
              <a:rPr lang="ru-RU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особливими</a:t>
            </a:r>
            <a:r>
              <a:rPr lang="ru-RU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потребами в </a:t>
            </a:r>
            <a:r>
              <a:rPr lang="ru-RU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соціальний</a:t>
            </a:r>
            <a:r>
              <a:rPr lang="ru-RU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простір</a:t>
            </a:r>
            <a:r>
              <a:rPr lang="ru-RU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сучасного</a:t>
            </a:r>
            <a:r>
              <a:rPr lang="ru-RU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інтегрованого</a:t>
            </a:r>
            <a:r>
              <a:rPr lang="ru-RU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єдиного</a:t>
            </a:r>
            <a:r>
              <a:rPr lang="ru-RU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своєму</a:t>
            </a:r>
            <a:r>
              <a:rPr lang="ru-RU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роді</a:t>
            </a:r>
            <a:r>
              <a:rPr lang="ru-RU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місцевого</a:t>
            </a:r>
            <a:r>
              <a:rPr lang="ru-RU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інклюзивного</a:t>
            </a:r>
            <a:r>
              <a:rPr lang="ru-RU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спортивно-</a:t>
            </a:r>
            <a:r>
              <a:rPr lang="ru-RU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ігрового</a:t>
            </a:r>
            <a:r>
              <a:rPr lang="ru-RU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комплексу для </a:t>
            </a:r>
            <a:r>
              <a:rPr lang="ru-RU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спілкування</a:t>
            </a:r>
            <a:r>
              <a:rPr lang="ru-RU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занять спортом, </a:t>
            </a:r>
            <a:r>
              <a:rPr lang="ru-RU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дозвілля</a:t>
            </a:r>
            <a:r>
              <a:rPr lang="ru-RU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</a:t>
            </a:r>
            <a:r>
              <a:rPr lang="ru-RU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молоді</a:t>
            </a:r>
            <a:r>
              <a:rPr lang="ru-RU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охочих </a:t>
            </a:r>
            <a:r>
              <a:rPr lang="ru-RU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мешканців</a:t>
            </a:r>
            <a:r>
              <a:rPr lang="ru-RU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міста</a:t>
            </a:r>
            <a:r>
              <a:rPr lang="ru-RU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13" y="2880359"/>
            <a:ext cx="2517503" cy="36126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043" y="3075431"/>
            <a:ext cx="1638659" cy="3742467"/>
          </a:xfrm>
          <a:prstGeom prst="rect">
            <a:avLst/>
          </a:prstGeom>
        </p:spPr>
      </p:pic>
      <p:sp>
        <p:nvSpPr>
          <p:cNvPr id="9" name="Прямоугольник 8">
            <a:hlinkClick r:id="" action="ppaction://hlinkshowjump?jump=nextslide">
              <a:snd r:embed="rId5" name="chimes.wav"/>
            </a:hlinkClick>
          </p:cNvPr>
          <p:cNvSpPr/>
          <p:nvPr/>
        </p:nvSpPr>
        <p:spPr>
          <a:xfrm>
            <a:off x="3361079" y="4412770"/>
            <a:ext cx="5691812" cy="829471"/>
          </a:xfrm>
          <a:prstGeom prst="rect">
            <a:avLst/>
          </a:prstGeom>
          <a:solidFill>
            <a:srgbClr val="F5FDF7">
              <a:alpha val="74902"/>
            </a:srgbClr>
          </a:solidFill>
          <a:ln w="38100">
            <a:solidFill>
              <a:srgbClr val="52D0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dirty="0" err="1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Гойдалки</a:t>
            </a:r>
            <a:r>
              <a:rPr lang="ru-RU" sz="23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, </a:t>
            </a:r>
            <a:r>
              <a:rPr lang="ru-RU" sz="2300" dirty="0" err="1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класичні</a:t>
            </a:r>
            <a:r>
              <a:rPr lang="ru-RU" sz="23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2300" dirty="0" err="1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гірки</a:t>
            </a:r>
            <a:r>
              <a:rPr lang="ru-RU" sz="23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, турники, фонтан, </a:t>
            </a:r>
            <a:r>
              <a:rPr lang="ru-RU" sz="2300" dirty="0" err="1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різні</a:t>
            </a:r>
            <a:r>
              <a:rPr lang="ru-RU" sz="23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2300" dirty="0" err="1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спортивні</a:t>
            </a:r>
            <a:r>
              <a:rPr lang="ru-RU" sz="23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2300" dirty="0" err="1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приладдя</a:t>
            </a:r>
            <a:r>
              <a:rPr lang="ru-RU" sz="23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 і </a:t>
            </a:r>
            <a:r>
              <a:rPr lang="ru-RU" sz="2300" dirty="0" err="1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тд</a:t>
            </a:r>
            <a:r>
              <a:rPr lang="ru-RU" sz="23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200400" y="3319671"/>
            <a:ext cx="6013173" cy="944216"/>
          </a:xfrm>
          <a:prstGeom prst="rect">
            <a:avLst/>
          </a:prstGeom>
          <a:solidFill>
            <a:srgbClr val="F5FDF7">
              <a:alpha val="74902"/>
            </a:srgbClr>
          </a:solidFill>
          <a:ln w="38100">
            <a:solidFill>
              <a:srgbClr val="52D0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Інклюзивний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 спортивно-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ігровий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коплекс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включає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 в себе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591007" y="5391124"/>
            <a:ext cx="5231955" cy="716400"/>
          </a:xfrm>
          <a:prstGeom prst="rect">
            <a:avLst/>
          </a:prstGeom>
          <a:solidFill>
            <a:srgbClr val="F5FDF7">
              <a:alpha val="74902"/>
            </a:srgbClr>
          </a:solidFill>
          <a:ln w="38100">
            <a:solidFill>
              <a:srgbClr val="52D0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Футбольно-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волейбольне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 поле</a:t>
            </a:r>
          </a:p>
        </p:txBody>
      </p:sp>
      <p:sp>
        <p:nvSpPr>
          <p:cNvPr id="8" name="Стрелка: изогнутая вправо 7">
            <a:extLst>
              <a:ext uri="{FF2B5EF4-FFF2-40B4-BE49-F238E27FC236}">
                <a16:creationId xmlns:a16="http://schemas.microsoft.com/office/drawing/2014/main" id="{CC8995DB-ECBC-443E-9597-5F3C806B5502}"/>
              </a:ext>
            </a:extLst>
          </p:cNvPr>
          <p:cNvSpPr/>
          <p:nvPr/>
        </p:nvSpPr>
        <p:spPr>
          <a:xfrm>
            <a:off x="2743200" y="4072966"/>
            <a:ext cx="387626" cy="944216"/>
          </a:xfrm>
          <a:prstGeom prst="curvedRightArrow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Стрелка: изогнутая влево 11">
            <a:extLst>
              <a:ext uri="{FF2B5EF4-FFF2-40B4-BE49-F238E27FC236}">
                <a16:creationId xmlns:a16="http://schemas.microsoft.com/office/drawing/2014/main" id="{A31EEA45-4C33-4173-A386-E5E3C6F1DBDA}"/>
              </a:ext>
            </a:extLst>
          </p:cNvPr>
          <p:cNvSpPr/>
          <p:nvPr/>
        </p:nvSpPr>
        <p:spPr>
          <a:xfrm>
            <a:off x="9283144" y="4072966"/>
            <a:ext cx="505215" cy="174739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546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5B34B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7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111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4B4B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9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111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4B4B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2760" y="146234"/>
            <a:ext cx="5366479" cy="694955"/>
          </a:xfrm>
          <a:solidFill>
            <a:srgbClr val="F5FDF7">
              <a:alpha val="74902"/>
            </a:srgbClr>
          </a:solidFill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Для кого наш </a:t>
            </a:r>
            <a:r>
              <a:rPr lang="ru-RU" sz="36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проєкт</a:t>
            </a:r>
            <a:r>
              <a:rPr lang="ru-RU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?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65" y="2748416"/>
            <a:ext cx="1594892" cy="39706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1313" y="2846761"/>
            <a:ext cx="2030687" cy="377392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0166336" y="2338351"/>
            <a:ext cx="410058" cy="371506"/>
          </a:xfrm>
          <a:prstGeom prst="rect">
            <a:avLst/>
          </a:prstGeom>
        </p:spPr>
      </p:pic>
      <p:sp>
        <p:nvSpPr>
          <p:cNvPr id="9" name="Прямоугольник 8">
            <a:hlinkClick r:id="" action="ppaction://hlinkshowjump?jump=nextslide">
              <a:snd r:embed="rId6" name="chimes.wav"/>
            </a:hlinkClick>
          </p:cNvPr>
          <p:cNvSpPr/>
          <p:nvPr/>
        </p:nvSpPr>
        <p:spPr>
          <a:xfrm>
            <a:off x="2032957" y="1480672"/>
            <a:ext cx="3989008" cy="400110"/>
          </a:xfrm>
          <a:prstGeom prst="rect">
            <a:avLst/>
          </a:prstGeom>
          <a:solidFill>
            <a:srgbClr val="F5FDF7"/>
          </a:solidFill>
          <a:ln w="38100">
            <a:solidFill>
              <a:srgbClr val="52D0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Для </a:t>
            </a:r>
            <a:r>
              <a:rPr lang="ru-RU" sz="2000" b="1" dirty="0" err="1"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всіх</a:t>
            </a:r>
            <a:r>
              <a:rPr lang="ru-RU" sz="2000" b="1" dirty="0"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охочих </a:t>
            </a:r>
            <a:r>
              <a:rPr lang="ru-RU" sz="2000" b="1" dirty="0" err="1"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дітей</a:t>
            </a:r>
            <a:r>
              <a:rPr lang="ru-RU" sz="2000" b="1" dirty="0"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міста</a:t>
            </a:r>
            <a:endParaRPr lang="ru-RU" sz="2000" b="1" dirty="0">
              <a:solidFill>
                <a:srgbClr val="00206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70037" y="973381"/>
            <a:ext cx="5007613" cy="400110"/>
          </a:xfrm>
          <a:prstGeom prst="rect">
            <a:avLst/>
          </a:prstGeom>
          <a:solidFill>
            <a:srgbClr val="F5FDF7"/>
          </a:solidFill>
          <a:ln w="38100">
            <a:solidFill>
              <a:srgbClr val="52D0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Для </a:t>
            </a:r>
            <a:r>
              <a:rPr lang="ru-RU" sz="2000" b="1" dirty="0" err="1"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молодих</a:t>
            </a:r>
            <a:r>
              <a:rPr lang="ru-RU" sz="2000" b="1" dirty="0"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та </a:t>
            </a:r>
            <a:r>
              <a:rPr lang="ru-RU" sz="2000" b="1" dirty="0" err="1"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активних</a:t>
            </a:r>
            <a:r>
              <a:rPr lang="ru-RU" sz="2000" b="1" dirty="0"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батьків</a:t>
            </a:r>
            <a:endParaRPr lang="ru-RU" sz="2000" b="1" dirty="0">
              <a:solidFill>
                <a:srgbClr val="00206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14352" y="982053"/>
            <a:ext cx="5007613" cy="400110"/>
          </a:xfrm>
          <a:prstGeom prst="rect">
            <a:avLst/>
          </a:prstGeom>
          <a:solidFill>
            <a:srgbClr val="F5FDF7"/>
          </a:solidFill>
          <a:ln w="38100">
            <a:solidFill>
              <a:srgbClr val="52D0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Для </a:t>
            </a:r>
            <a:r>
              <a:rPr lang="ru-RU" sz="2000" b="1" dirty="0" err="1"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дітей</a:t>
            </a:r>
            <a:r>
              <a:rPr lang="ru-RU" sz="2000" b="1" dirty="0"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з </a:t>
            </a:r>
            <a:r>
              <a:rPr lang="ru-RU" sz="2000" b="1" dirty="0" err="1"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особливими</a:t>
            </a:r>
            <a:r>
              <a:rPr lang="ru-RU" sz="2000" b="1" dirty="0"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потребами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276D93-F5F9-41DD-B124-2E6237F32AD2}"/>
              </a:ext>
            </a:extLst>
          </p:cNvPr>
          <p:cNvSpPr txBox="1"/>
          <p:nvPr/>
        </p:nvSpPr>
        <p:spPr>
          <a:xfrm>
            <a:off x="6170037" y="1480672"/>
            <a:ext cx="3989008" cy="400110"/>
          </a:xfrm>
          <a:prstGeom prst="rect">
            <a:avLst/>
          </a:prstGeom>
          <a:solidFill>
            <a:srgbClr val="F5FDF7"/>
          </a:solidFill>
          <a:ln w="38100">
            <a:solidFill>
              <a:srgbClr val="52D0D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Для молоді міста</a:t>
            </a:r>
            <a:endParaRPr lang="ru-UA" sz="20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22C4BA-7139-4734-A40D-516979E3AE7D}"/>
              </a:ext>
            </a:extLst>
          </p:cNvPr>
          <p:cNvSpPr txBox="1"/>
          <p:nvPr/>
        </p:nvSpPr>
        <p:spPr>
          <a:xfrm>
            <a:off x="2552697" y="1987963"/>
            <a:ext cx="7086600" cy="400110"/>
          </a:xfrm>
          <a:prstGeom prst="rect">
            <a:avLst/>
          </a:prstGeom>
          <a:solidFill>
            <a:srgbClr val="F5FDF7"/>
          </a:solidFill>
          <a:ln w="38100">
            <a:solidFill>
              <a:srgbClr val="52D0D4"/>
            </a:solidFill>
          </a:ln>
        </p:spPr>
        <p:txBody>
          <a:bodyPr wrap="square" rtlCol="0">
            <a:spAutoFit/>
          </a:bodyPr>
          <a:lstStyle/>
          <a:p>
            <a:r>
              <a:rPr lang="uk-UA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Для всіх, хто потребує уваги, підтримки та компанії</a:t>
            </a:r>
            <a:endParaRPr lang="ru-UA" sz="20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FC4A8E-E8A0-4C81-96EA-EB0AB76362C6}"/>
              </a:ext>
            </a:extLst>
          </p:cNvPr>
          <p:cNvSpPr txBox="1"/>
          <p:nvPr/>
        </p:nvSpPr>
        <p:spPr>
          <a:xfrm>
            <a:off x="3805441" y="2817884"/>
            <a:ext cx="4581111" cy="646331"/>
          </a:xfrm>
          <a:prstGeom prst="rect">
            <a:avLst/>
          </a:prstGeom>
          <a:solidFill>
            <a:srgbClr val="F5FDF7">
              <a:alpha val="74902"/>
            </a:srgbClr>
          </a:solidFill>
          <a:ln w="38100">
            <a:solidFill>
              <a:srgbClr val="52D0D4"/>
            </a:solidFill>
          </a:ln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006600"/>
                </a:solidFill>
                <a:latin typeface="Century Gothic" panose="020B0502020202020204" pitchFamily="34" charset="0"/>
              </a:rPr>
              <a:t>Завдання </a:t>
            </a:r>
            <a:r>
              <a:rPr lang="uk-UA" sz="3600" b="1" dirty="0" err="1">
                <a:solidFill>
                  <a:srgbClr val="006600"/>
                </a:solidFill>
                <a:latin typeface="Century Gothic" panose="020B0502020202020204" pitchFamily="34" charset="0"/>
              </a:rPr>
              <a:t>проєкту</a:t>
            </a:r>
            <a:r>
              <a:rPr lang="uk-UA" sz="3600" b="1" dirty="0">
                <a:solidFill>
                  <a:srgbClr val="006600"/>
                </a:solidFill>
                <a:latin typeface="Century Gothic" panose="020B0502020202020204" pitchFamily="34" charset="0"/>
              </a:rPr>
              <a:t>:</a:t>
            </a:r>
            <a:endParaRPr lang="ru-UA" sz="3600" b="1" dirty="0">
              <a:solidFill>
                <a:srgbClr val="0066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1E2527-5685-48D7-9825-461DE1CD4551}"/>
              </a:ext>
            </a:extLst>
          </p:cNvPr>
          <p:cNvSpPr txBox="1"/>
          <p:nvPr/>
        </p:nvSpPr>
        <p:spPr>
          <a:xfrm>
            <a:off x="2032957" y="3657959"/>
            <a:ext cx="3989007" cy="1200329"/>
          </a:xfrm>
          <a:prstGeom prst="rect">
            <a:avLst/>
          </a:prstGeom>
          <a:solidFill>
            <a:srgbClr val="F2FCF4"/>
          </a:solidFill>
          <a:ln w="38100">
            <a:solidFill>
              <a:srgbClr val="52D0D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>
                <a:solidFill>
                  <a:srgbClr val="006600"/>
                </a:solidFill>
                <a:latin typeface="Century Gothic" panose="020B0502020202020204" pitchFamily="34" charset="0"/>
              </a:rPr>
              <a:t>Створити</a:t>
            </a:r>
            <a:r>
              <a:rPr lang="ru-RU" b="1" dirty="0">
                <a:solidFill>
                  <a:srgbClr val="006600"/>
                </a:solidFill>
                <a:latin typeface="Century Gothic" panose="020B0502020202020204" pitchFamily="34" charset="0"/>
              </a:rPr>
              <a:t> </a:t>
            </a:r>
            <a:r>
              <a:rPr lang="ru-RU" b="1" dirty="0" err="1">
                <a:solidFill>
                  <a:srgbClr val="006600"/>
                </a:solidFill>
                <a:latin typeface="Century Gothic" panose="020B0502020202020204" pitchFamily="34" charset="0"/>
              </a:rPr>
              <a:t>рівні</a:t>
            </a:r>
            <a:r>
              <a:rPr lang="ru-RU" b="1" dirty="0">
                <a:solidFill>
                  <a:srgbClr val="006600"/>
                </a:solidFill>
                <a:latin typeface="Century Gothic" panose="020B0502020202020204" pitchFamily="34" charset="0"/>
              </a:rPr>
              <a:t> </a:t>
            </a:r>
            <a:r>
              <a:rPr lang="ru-RU" b="1" dirty="0" err="1">
                <a:solidFill>
                  <a:srgbClr val="006600"/>
                </a:solidFill>
                <a:latin typeface="Century Gothic" panose="020B0502020202020204" pitchFamily="34" charset="0"/>
              </a:rPr>
              <a:t>можливості</a:t>
            </a:r>
            <a:r>
              <a:rPr lang="ru-RU" b="1" dirty="0">
                <a:solidFill>
                  <a:srgbClr val="006600"/>
                </a:solidFill>
                <a:latin typeface="Century Gothic" panose="020B0502020202020204" pitchFamily="34" charset="0"/>
              </a:rPr>
              <a:t> </a:t>
            </a:r>
            <a:r>
              <a:rPr lang="ru-RU" b="1" dirty="0" err="1">
                <a:solidFill>
                  <a:srgbClr val="006600"/>
                </a:solidFill>
                <a:latin typeface="Century Gothic" panose="020B0502020202020204" pitchFamily="34" charset="0"/>
              </a:rPr>
              <a:t>відпочинку</a:t>
            </a:r>
            <a:r>
              <a:rPr lang="ru-RU" b="1" dirty="0">
                <a:solidFill>
                  <a:srgbClr val="006600"/>
                </a:solidFill>
                <a:latin typeface="Century Gothic" panose="020B0502020202020204" pitchFamily="34" charset="0"/>
              </a:rPr>
              <a:t> та </a:t>
            </a:r>
            <a:r>
              <a:rPr lang="ru-RU" b="1" dirty="0" err="1">
                <a:solidFill>
                  <a:srgbClr val="006600"/>
                </a:solidFill>
                <a:latin typeface="Century Gothic" panose="020B0502020202020204" pitchFamily="34" charset="0"/>
              </a:rPr>
              <a:t>організації</a:t>
            </a:r>
            <a:r>
              <a:rPr lang="ru-RU" b="1" dirty="0">
                <a:solidFill>
                  <a:srgbClr val="006600"/>
                </a:solidFill>
                <a:latin typeface="Century Gothic" panose="020B0502020202020204" pitchFamily="34" charset="0"/>
              </a:rPr>
              <a:t> </a:t>
            </a:r>
            <a:r>
              <a:rPr lang="ru-RU" b="1" dirty="0" err="1">
                <a:solidFill>
                  <a:srgbClr val="006600"/>
                </a:solidFill>
                <a:latin typeface="Century Gothic" panose="020B0502020202020204" pitchFamily="34" charset="0"/>
              </a:rPr>
              <a:t>дозвілля</a:t>
            </a:r>
            <a:r>
              <a:rPr lang="ru-RU" b="1" dirty="0">
                <a:solidFill>
                  <a:srgbClr val="006600"/>
                </a:solidFill>
                <a:latin typeface="Century Gothic" panose="020B0502020202020204" pitchFamily="34" charset="0"/>
              </a:rPr>
              <a:t> для </a:t>
            </a:r>
            <a:r>
              <a:rPr lang="ru-RU" b="1" dirty="0" err="1">
                <a:solidFill>
                  <a:srgbClr val="006600"/>
                </a:solidFill>
                <a:latin typeface="Century Gothic" panose="020B0502020202020204" pitchFamily="34" charset="0"/>
              </a:rPr>
              <a:t>дітей</a:t>
            </a:r>
            <a:r>
              <a:rPr lang="ru-RU" b="1" dirty="0">
                <a:solidFill>
                  <a:srgbClr val="006600"/>
                </a:solidFill>
                <a:latin typeface="Century Gothic" panose="020B0502020202020204" pitchFamily="34" charset="0"/>
              </a:rPr>
              <a:t> з </a:t>
            </a:r>
            <a:r>
              <a:rPr lang="ru-RU" b="1" dirty="0" err="1">
                <a:solidFill>
                  <a:srgbClr val="006600"/>
                </a:solidFill>
                <a:latin typeface="Century Gothic" panose="020B0502020202020204" pitchFamily="34" charset="0"/>
              </a:rPr>
              <a:t>особливими</a:t>
            </a:r>
            <a:r>
              <a:rPr lang="ru-RU" b="1" dirty="0">
                <a:solidFill>
                  <a:srgbClr val="006600"/>
                </a:solidFill>
                <a:latin typeface="Century Gothic" panose="020B0502020202020204" pitchFamily="34" charset="0"/>
              </a:rPr>
              <a:t> потребами та </a:t>
            </a:r>
            <a:r>
              <a:rPr lang="ru-RU" b="1" dirty="0" err="1">
                <a:solidFill>
                  <a:srgbClr val="006600"/>
                </a:solidFill>
                <a:latin typeface="Century Gothic" panose="020B0502020202020204" pitchFamily="34" charset="0"/>
              </a:rPr>
              <a:t>всіх</a:t>
            </a:r>
            <a:r>
              <a:rPr lang="ru-RU" b="1" dirty="0">
                <a:solidFill>
                  <a:srgbClr val="006600"/>
                </a:solidFill>
                <a:latin typeface="Century Gothic" panose="020B0502020202020204" pitchFamily="34" charset="0"/>
              </a:rPr>
              <a:t> </a:t>
            </a:r>
            <a:r>
              <a:rPr lang="ru-RU" b="1" dirty="0" err="1">
                <a:solidFill>
                  <a:srgbClr val="006600"/>
                </a:solidFill>
                <a:latin typeface="Century Gothic" panose="020B0502020202020204" pitchFamily="34" charset="0"/>
              </a:rPr>
              <a:t>дітей</a:t>
            </a:r>
            <a:r>
              <a:rPr lang="ru-RU" b="1" dirty="0">
                <a:solidFill>
                  <a:srgbClr val="006600"/>
                </a:solidFill>
                <a:latin typeface="Century Gothic" panose="020B0502020202020204" pitchFamily="34" charset="0"/>
              </a:rPr>
              <a:t> </a:t>
            </a:r>
            <a:r>
              <a:rPr lang="ru-RU" b="1" dirty="0" err="1">
                <a:solidFill>
                  <a:srgbClr val="006600"/>
                </a:solidFill>
                <a:latin typeface="Century Gothic" panose="020B0502020202020204" pitchFamily="34" charset="0"/>
              </a:rPr>
              <a:t>міста</a:t>
            </a:r>
            <a:endParaRPr lang="ru-UA" b="1" dirty="0">
              <a:solidFill>
                <a:srgbClr val="0066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B7B5CD9-7AA1-46C7-BA61-0A45463C7B97}"/>
              </a:ext>
            </a:extLst>
          </p:cNvPr>
          <p:cNvSpPr txBox="1"/>
          <p:nvPr/>
        </p:nvSpPr>
        <p:spPr>
          <a:xfrm>
            <a:off x="2032957" y="4984917"/>
            <a:ext cx="3989008" cy="936192"/>
          </a:xfrm>
          <a:prstGeom prst="rect">
            <a:avLst/>
          </a:prstGeom>
          <a:solidFill>
            <a:srgbClr val="F2FCF4"/>
          </a:solidFill>
          <a:ln w="38100">
            <a:solidFill>
              <a:srgbClr val="52D0D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>
                <a:solidFill>
                  <a:srgbClr val="006600"/>
                </a:solidFill>
                <a:latin typeface="Century Gothic" panose="020B0502020202020204" pitchFamily="34" charset="0"/>
              </a:rPr>
              <a:t>Впроваджувати</a:t>
            </a:r>
            <a:r>
              <a:rPr lang="ru-RU" b="1" dirty="0">
                <a:solidFill>
                  <a:srgbClr val="006600"/>
                </a:solidFill>
                <a:latin typeface="Century Gothic" panose="020B0502020202020204" pitchFamily="34" charset="0"/>
              </a:rPr>
              <a:t> </a:t>
            </a:r>
            <a:r>
              <a:rPr lang="ru-RU" b="1" dirty="0" err="1">
                <a:solidFill>
                  <a:srgbClr val="006600"/>
                </a:solidFill>
                <a:latin typeface="Century Gothic" panose="020B0502020202020204" pitchFamily="34" charset="0"/>
              </a:rPr>
              <a:t>принципи</a:t>
            </a:r>
            <a:r>
              <a:rPr lang="ru-RU" b="1" dirty="0">
                <a:solidFill>
                  <a:srgbClr val="006600"/>
                </a:solidFill>
                <a:latin typeface="Century Gothic" panose="020B0502020202020204" pitchFamily="34" charset="0"/>
              </a:rPr>
              <a:t> </a:t>
            </a:r>
            <a:r>
              <a:rPr lang="ru-RU" b="1" dirty="0" err="1">
                <a:solidFill>
                  <a:srgbClr val="006600"/>
                </a:solidFill>
                <a:latin typeface="Century Gothic" panose="020B0502020202020204" pitchFamily="34" charset="0"/>
              </a:rPr>
              <a:t>толерантності</a:t>
            </a:r>
            <a:r>
              <a:rPr lang="ru-RU" b="1" dirty="0">
                <a:solidFill>
                  <a:srgbClr val="006600"/>
                </a:solidFill>
                <a:latin typeface="Century Gothic" panose="020B0502020202020204" pitchFamily="34" charset="0"/>
              </a:rPr>
              <a:t> та </a:t>
            </a:r>
            <a:r>
              <a:rPr lang="ru-RU" b="1" dirty="0" err="1">
                <a:solidFill>
                  <a:srgbClr val="006600"/>
                </a:solidFill>
                <a:latin typeface="Century Gothic" panose="020B0502020202020204" pitchFamily="34" charset="0"/>
              </a:rPr>
              <a:t>соціальної</a:t>
            </a:r>
            <a:r>
              <a:rPr lang="ru-RU" b="1" dirty="0">
                <a:solidFill>
                  <a:srgbClr val="006600"/>
                </a:solidFill>
                <a:latin typeface="Century Gothic" panose="020B0502020202020204" pitchFamily="34" charset="0"/>
              </a:rPr>
              <a:t> </a:t>
            </a:r>
            <a:r>
              <a:rPr lang="ru-RU" b="1" dirty="0" err="1">
                <a:solidFill>
                  <a:srgbClr val="006600"/>
                </a:solidFill>
                <a:latin typeface="Century Gothic" panose="020B0502020202020204" pitchFamily="34" charset="0"/>
              </a:rPr>
              <a:t>рівності</a:t>
            </a:r>
            <a:r>
              <a:rPr lang="ru-RU" b="1" dirty="0">
                <a:solidFill>
                  <a:srgbClr val="006600"/>
                </a:solidFill>
                <a:latin typeface="Century Gothic" panose="020B0502020202020204" pitchFamily="34" charset="0"/>
              </a:rPr>
              <a:t> </a:t>
            </a:r>
            <a:r>
              <a:rPr lang="ru-RU" b="1" dirty="0" err="1">
                <a:solidFill>
                  <a:srgbClr val="006600"/>
                </a:solidFill>
                <a:latin typeface="Century Gothic" panose="020B0502020202020204" pitchFamily="34" charset="0"/>
              </a:rPr>
              <a:t>серед</a:t>
            </a:r>
            <a:r>
              <a:rPr lang="ru-RU" b="1" dirty="0">
                <a:solidFill>
                  <a:srgbClr val="006600"/>
                </a:solidFill>
                <a:latin typeface="Century Gothic" panose="020B0502020202020204" pitchFamily="34" charset="0"/>
              </a:rPr>
              <a:t> </a:t>
            </a:r>
            <a:r>
              <a:rPr lang="ru-RU" b="1" dirty="0" err="1">
                <a:solidFill>
                  <a:srgbClr val="006600"/>
                </a:solidFill>
                <a:latin typeface="Century Gothic" panose="020B0502020202020204" pitchFamily="34" charset="0"/>
              </a:rPr>
              <a:t>дітей</a:t>
            </a:r>
            <a:r>
              <a:rPr lang="ru-RU" b="1" dirty="0">
                <a:solidFill>
                  <a:srgbClr val="006600"/>
                </a:solidFill>
                <a:latin typeface="Century Gothic" panose="020B0502020202020204" pitchFamily="34" charset="0"/>
              </a:rPr>
              <a:t> </a:t>
            </a:r>
            <a:r>
              <a:rPr lang="ru-RU" b="1" dirty="0" err="1">
                <a:solidFill>
                  <a:srgbClr val="006600"/>
                </a:solidFill>
                <a:latin typeface="Century Gothic" panose="020B0502020202020204" pitchFamily="34" charset="0"/>
              </a:rPr>
              <a:t>громади</a:t>
            </a:r>
            <a:endParaRPr lang="ru-UA" b="1" dirty="0">
              <a:solidFill>
                <a:srgbClr val="0066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7EC65C9-1511-439D-92DB-33F4F3FB131F}"/>
              </a:ext>
            </a:extLst>
          </p:cNvPr>
          <p:cNvSpPr txBox="1"/>
          <p:nvPr/>
        </p:nvSpPr>
        <p:spPr>
          <a:xfrm>
            <a:off x="6188231" y="4991348"/>
            <a:ext cx="3989007" cy="923330"/>
          </a:xfrm>
          <a:prstGeom prst="rect">
            <a:avLst/>
          </a:prstGeom>
          <a:solidFill>
            <a:srgbClr val="F2FCF4"/>
          </a:solidFill>
          <a:ln w="38100">
            <a:solidFill>
              <a:srgbClr val="52D0D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>
                <a:solidFill>
                  <a:srgbClr val="006600"/>
                </a:solidFill>
                <a:latin typeface="Century Gothic" panose="020B0502020202020204" pitchFamily="34" charset="0"/>
              </a:rPr>
              <a:t>Сприяти</a:t>
            </a:r>
            <a:r>
              <a:rPr lang="ru-RU" b="1" dirty="0">
                <a:solidFill>
                  <a:srgbClr val="006600"/>
                </a:solidFill>
                <a:latin typeface="Century Gothic" panose="020B0502020202020204" pitchFamily="34" charset="0"/>
              </a:rPr>
              <a:t> </a:t>
            </a:r>
            <a:r>
              <a:rPr lang="ru-RU" b="1" dirty="0" err="1">
                <a:solidFill>
                  <a:srgbClr val="006600"/>
                </a:solidFill>
                <a:latin typeface="Century Gothic" panose="020B0502020202020204" pitchFamily="34" charset="0"/>
              </a:rPr>
              <a:t>підвищенню</a:t>
            </a:r>
            <a:r>
              <a:rPr lang="ru-RU" b="1" dirty="0">
                <a:solidFill>
                  <a:srgbClr val="006600"/>
                </a:solidFill>
                <a:latin typeface="Century Gothic" panose="020B0502020202020204" pitchFamily="34" charset="0"/>
              </a:rPr>
              <a:t> </a:t>
            </a:r>
            <a:r>
              <a:rPr lang="ru-RU" b="1" dirty="0" err="1">
                <a:solidFill>
                  <a:srgbClr val="006600"/>
                </a:solidFill>
                <a:latin typeface="Century Gothic" panose="020B0502020202020204" pitchFamily="34" charset="0"/>
              </a:rPr>
              <a:t>рівня</a:t>
            </a:r>
            <a:r>
              <a:rPr lang="ru-RU" b="1" dirty="0">
                <a:solidFill>
                  <a:srgbClr val="006600"/>
                </a:solidFill>
                <a:latin typeface="Century Gothic" panose="020B0502020202020204" pitchFamily="34" charset="0"/>
              </a:rPr>
              <a:t> </a:t>
            </a:r>
            <a:r>
              <a:rPr lang="ru-RU" b="1" dirty="0" err="1">
                <a:solidFill>
                  <a:srgbClr val="006600"/>
                </a:solidFill>
                <a:latin typeface="Century Gothic" panose="020B0502020202020204" pitchFamily="34" charset="0"/>
              </a:rPr>
              <a:t>фізичної</a:t>
            </a:r>
            <a:r>
              <a:rPr lang="ru-RU" b="1" dirty="0">
                <a:solidFill>
                  <a:srgbClr val="006600"/>
                </a:solidFill>
                <a:latin typeface="Century Gothic" panose="020B0502020202020204" pitchFamily="34" charset="0"/>
              </a:rPr>
              <a:t> та </a:t>
            </a:r>
            <a:r>
              <a:rPr lang="ru-RU" b="1" dirty="0" err="1">
                <a:solidFill>
                  <a:srgbClr val="006600"/>
                </a:solidFill>
                <a:latin typeface="Century Gothic" panose="020B0502020202020204" pitchFamily="34" charset="0"/>
              </a:rPr>
              <a:t>загальної</a:t>
            </a:r>
            <a:r>
              <a:rPr lang="ru-RU" b="1" dirty="0">
                <a:solidFill>
                  <a:srgbClr val="006600"/>
                </a:solidFill>
                <a:latin typeface="Century Gothic" panose="020B0502020202020204" pitchFamily="34" charset="0"/>
              </a:rPr>
              <a:t> </a:t>
            </a:r>
            <a:r>
              <a:rPr lang="ru-RU" b="1" dirty="0" err="1">
                <a:solidFill>
                  <a:srgbClr val="006600"/>
                </a:solidFill>
                <a:latin typeface="Century Gothic" panose="020B0502020202020204" pitchFamily="34" charset="0"/>
              </a:rPr>
              <a:t>культури</a:t>
            </a:r>
            <a:r>
              <a:rPr lang="ru-RU" b="1" dirty="0">
                <a:solidFill>
                  <a:srgbClr val="006600"/>
                </a:solidFill>
                <a:latin typeface="Century Gothic" panose="020B0502020202020204" pitchFamily="34" charset="0"/>
              </a:rPr>
              <a:t> </a:t>
            </a:r>
            <a:r>
              <a:rPr lang="ru-RU" b="1" dirty="0" err="1">
                <a:solidFill>
                  <a:srgbClr val="006600"/>
                </a:solidFill>
                <a:latin typeface="Century Gothic" panose="020B0502020202020204" pitchFamily="34" charset="0"/>
              </a:rPr>
              <a:t>серед</a:t>
            </a:r>
            <a:r>
              <a:rPr lang="ru-RU" b="1" dirty="0">
                <a:solidFill>
                  <a:srgbClr val="006600"/>
                </a:solidFill>
                <a:latin typeface="Century Gothic" panose="020B0502020202020204" pitchFamily="34" charset="0"/>
              </a:rPr>
              <a:t> </a:t>
            </a:r>
            <a:r>
              <a:rPr lang="ru-RU" b="1" dirty="0" err="1">
                <a:solidFill>
                  <a:srgbClr val="006600"/>
                </a:solidFill>
                <a:latin typeface="Century Gothic" panose="020B0502020202020204" pitchFamily="34" charset="0"/>
              </a:rPr>
              <a:t>дітей</a:t>
            </a:r>
            <a:r>
              <a:rPr lang="ru-RU" b="1" dirty="0">
                <a:solidFill>
                  <a:srgbClr val="006600"/>
                </a:solidFill>
                <a:latin typeface="Century Gothic" panose="020B0502020202020204" pitchFamily="34" charset="0"/>
              </a:rPr>
              <a:t> та </a:t>
            </a:r>
            <a:r>
              <a:rPr lang="ru-RU" b="1" dirty="0" err="1">
                <a:solidFill>
                  <a:srgbClr val="006600"/>
                </a:solidFill>
                <a:latin typeface="Century Gothic" panose="020B0502020202020204" pitchFamily="34" charset="0"/>
              </a:rPr>
              <a:t>молоді</a:t>
            </a:r>
            <a:r>
              <a:rPr lang="ru-RU" b="1" dirty="0">
                <a:solidFill>
                  <a:srgbClr val="006600"/>
                </a:solidFill>
                <a:latin typeface="Century Gothic" panose="020B0502020202020204" pitchFamily="34" charset="0"/>
              </a:rPr>
              <a:t> </a:t>
            </a:r>
            <a:r>
              <a:rPr lang="ru-RU" b="1" dirty="0" err="1">
                <a:solidFill>
                  <a:srgbClr val="006600"/>
                </a:solidFill>
                <a:latin typeface="Century Gothic" panose="020B0502020202020204" pitchFamily="34" charset="0"/>
              </a:rPr>
              <a:t>міста</a:t>
            </a:r>
            <a:endParaRPr lang="ru-UA" b="1" dirty="0">
              <a:solidFill>
                <a:srgbClr val="0066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6C54410-FE34-4FAC-BC03-FE63ACA8BEBB}"/>
              </a:ext>
            </a:extLst>
          </p:cNvPr>
          <p:cNvSpPr txBox="1"/>
          <p:nvPr/>
        </p:nvSpPr>
        <p:spPr>
          <a:xfrm>
            <a:off x="6186364" y="3652520"/>
            <a:ext cx="4003069" cy="1200329"/>
          </a:xfrm>
          <a:prstGeom prst="rect">
            <a:avLst/>
          </a:prstGeom>
          <a:solidFill>
            <a:srgbClr val="F2FCF4"/>
          </a:solidFill>
          <a:ln w="38100">
            <a:solidFill>
              <a:srgbClr val="52D0D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srgbClr val="006600"/>
                </a:solidFill>
                <a:latin typeface="Century Gothic" panose="020B0502020202020204" pitchFamily="34" charset="0"/>
              </a:rPr>
              <a:t>Дати можливість молодим батькам безкоштовно займатись футболом чи волейболом в центрі міста</a:t>
            </a:r>
            <a:endParaRPr lang="ru-UA" b="1" dirty="0">
              <a:solidFill>
                <a:srgbClr val="0066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6960D48-0570-43F7-A70E-25E6243F3F4E}"/>
              </a:ext>
            </a:extLst>
          </p:cNvPr>
          <p:cNvSpPr txBox="1"/>
          <p:nvPr/>
        </p:nvSpPr>
        <p:spPr>
          <a:xfrm>
            <a:off x="2371611" y="6047739"/>
            <a:ext cx="7448773" cy="646331"/>
          </a:xfrm>
          <a:prstGeom prst="rect">
            <a:avLst/>
          </a:prstGeom>
          <a:solidFill>
            <a:srgbClr val="F5FDF7"/>
          </a:solidFill>
          <a:ln w="38100">
            <a:solidFill>
              <a:srgbClr val="52D0D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>
                <a:solidFill>
                  <a:srgbClr val="006600"/>
                </a:solidFill>
                <a:latin typeface="Century Gothic" panose="020B0502020202020204" pitchFamily="34" charset="0"/>
              </a:rPr>
              <a:t>Реалізація</a:t>
            </a:r>
            <a:r>
              <a:rPr lang="ru-RU" b="1" dirty="0">
                <a:solidFill>
                  <a:srgbClr val="006600"/>
                </a:solidFill>
                <a:latin typeface="Century Gothic" panose="020B0502020202020204" pitchFamily="34" charset="0"/>
              </a:rPr>
              <a:t> </a:t>
            </a:r>
            <a:r>
              <a:rPr lang="ru-RU" b="1" dirty="0" err="1">
                <a:solidFill>
                  <a:srgbClr val="006600"/>
                </a:solidFill>
                <a:latin typeface="Century Gothic" panose="020B0502020202020204" pitchFamily="34" charset="0"/>
              </a:rPr>
              <a:t>даного</a:t>
            </a:r>
            <a:r>
              <a:rPr lang="ru-RU" b="1" dirty="0">
                <a:solidFill>
                  <a:srgbClr val="006600"/>
                </a:solidFill>
                <a:latin typeface="Century Gothic" panose="020B0502020202020204" pitchFamily="34" charset="0"/>
              </a:rPr>
              <a:t> проекту </a:t>
            </a:r>
            <a:r>
              <a:rPr lang="ru-RU" b="1" dirty="0" err="1">
                <a:solidFill>
                  <a:srgbClr val="006600"/>
                </a:solidFill>
                <a:latin typeface="Century Gothic" panose="020B0502020202020204" pitchFamily="34" charset="0"/>
              </a:rPr>
              <a:t>надасть</a:t>
            </a:r>
            <a:r>
              <a:rPr lang="ru-RU" b="1" dirty="0">
                <a:solidFill>
                  <a:srgbClr val="006600"/>
                </a:solidFill>
                <a:latin typeface="Century Gothic" panose="020B0502020202020204" pitchFamily="34" charset="0"/>
              </a:rPr>
              <a:t> </a:t>
            </a:r>
            <a:r>
              <a:rPr lang="ru-RU" b="1" dirty="0" err="1">
                <a:solidFill>
                  <a:srgbClr val="006600"/>
                </a:solidFill>
                <a:latin typeface="Century Gothic" panose="020B0502020202020204" pitchFamily="34" charset="0"/>
              </a:rPr>
              <a:t>можливість</a:t>
            </a:r>
            <a:r>
              <a:rPr lang="ru-RU" b="1" dirty="0">
                <a:solidFill>
                  <a:srgbClr val="006600"/>
                </a:solidFill>
                <a:latin typeface="Century Gothic" panose="020B0502020202020204" pitchFamily="34" charset="0"/>
              </a:rPr>
              <a:t> людям з </a:t>
            </a:r>
            <a:r>
              <a:rPr lang="ru-RU" b="1" dirty="0" err="1">
                <a:solidFill>
                  <a:srgbClr val="006600"/>
                </a:solidFill>
                <a:latin typeface="Century Gothic" panose="020B0502020202020204" pitchFamily="34" charset="0"/>
              </a:rPr>
              <a:t>особливими</a:t>
            </a:r>
            <a:r>
              <a:rPr lang="ru-RU" b="1" dirty="0">
                <a:solidFill>
                  <a:srgbClr val="006600"/>
                </a:solidFill>
                <a:latin typeface="Century Gothic" panose="020B0502020202020204" pitchFamily="34" charset="0"/>
              </a:rPr>
              <a:t> потребами </a:t>
            </a:r>
            <a:r>
              <a:rPr lang="ru-RU" b="1" dirty="0" err="1">
                <a:solidFill>
                  <a:srgbClr val="006600"/>
                </a:solidFill>
                <a:latin typeface="Century Gothic" panose="020B0502020202020204" pitchFamily="34" charset="0"/>
              </a:rPr>
              <a:t>реалізовувати</a:t>
            </a:r>
            <a:r>
              <a:rPr lang="ru-RU" b="1" dirty="0">
                <a:solidFill>
                  <a:srgbClr val="006600"/>
                </a:solidFill>
                <a:latin typeface="Century Gothic" panose="020B0502020202020204" pitchFamily="34" charset="0"/>
              </a:rPr>
              <a:t> себе в межах </a:t>
            </a:r>
            <a:r>
              <a:rPr lang="ru-RU" b="1" dirty="0" err="1">
                <a:solidFill>
                  <a:srgbClr val="006600"/>
                </a:solidFill>
                <a:latin typeface="Century Gothic" panose="020B0502020202020204" pitchFamily="34" charset="0"/>
              </a:rPr>
              <a:t>соціуму</a:t>
            </a:r>
            <a:endParaRPr lang="ru-UA" b="1" dirty="0">
              <a:solidFill>
                <a:srgbClr val="0066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568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4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0013 4.44444E-6 C -0.06419 -0.00903 -0.1237 -0.03264 -0.19193 -0.02709 C -0.24049 -0.02037 -0.28633 -0.01667 -0.33294 0.02847 C -0.38672 0.08055 -0.42734 0.13402 -0.44935 0.1956 L -0.55417 0.48032 " pathEditMode="relative" rAng="20040000" ptsTypes="AAAAA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586" y="1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0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5B34B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2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111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4B4B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4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111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7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4B4B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73625" y="4731023"/>
            <a:ext cx="6331225" cy="1754907"/>
          </a:xfrm>
          <a:solidFill>
            <a:srgbClr val="F2FCF4">
              <a:alpha val="74902"/>
            </a:srgbClr>
          </a:solidFill>
        </p:spPr>
        <p:txBody>
          <a:bodyPr>
            <a:normAutofit/>
          </a:bodyPr>
          <a:lstStyle/>
          <a:p>
            <a:r>
              <a:rPr lang="ru-RU" sz="2000" dirty="0">
                <a:solidFill>
                  <a:srgbClr val="C00000"/>
                </a:solidFill>
                <a:latin typeface="Century Gothic" panose="020B0502020202020204" pitchFamily="34" charset="0"/>
              </a:rPr>
              <a:t>Ми </a:t>
            </a:r>
            <a:r>
              <a:rPr lang="ru-RU" sz="2000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гарантуємо</a:t>
            </a:r>
            <a:r>
              <a:rPr lang="ru-RU" sz="2000" dirty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доступність</a:t>
            </a:r>
            <a:r>
              <a:rPr lang="ru-RU" sz="2000" dirty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майданчика</a:t>
            </a:r>
            <a:r>
              <a:rPr lang="ru-RU" sz="2000" dirty="0">
                <a:solidFill>
                  <a:srgbClr val="C00000"/>
                </a:solidFill>
                <a:latin typeface="Century Gothic" panose="020B0502020202020204" pitchFamily="34" charset="0"/>
              </a:rPr>
              <a:t>. </a:t>
            </a:r>
            <a:r>
              <a:rPr lang="ru-RU" sz="2000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Знаючи</a:t>
            </a:r>
            <a:r>
              <a:rPr lang="ru-RU" sz="2000" dirty="0">
                <a:solidFill>
                  <a:srgbClr val="C00000"/>
                </a:solidFill>
                <a:latin typeface="Century Gothic" panose="020B0502020202020204" pitchFamily="34" charset="0"/>
              </a:rPr>
              <a:t>, </a:t>
            </a:r>
            <a:r>
              <a:rPr lang="ru-RU" sz="2000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що</a:t>
            </a:r>
            <a:r>
              <a:rPr lang="ru-RU" sz="2000" dirty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доступність</a:t>
            </a:r>
            <a:r>
              <a:rPr lang="ru-RU" sz="2000" dirty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ігрової</a:t>
            </a:r>
            <a:r>
              <a:rPr lang="ru-RU" sz="2000" dirty="0">
                <a:solidFill>
                  <a:srgbClr val="C00000"/>
                </a:solidFill>
                <a:latin typeface="Century Gothic" panose="020B0502020202020204" pitchFamily="34" charset="0"/>
              </a:rPr>
              <a:t> площадки – </a:t>
            </a:r>
            <a:r>
              <a:rPr lang="ru-RU" sz="2000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це</a:t>
            </a:r>
            <a:r>
              <a:rPr lang="ru-RU" sz="2000" dirty="0">
                <a:solidFill>
                  <a:srgbClr val="C00000"/>
                </a:solidFill>
                <a:latin typeface="Century Gothic" panose="020B0502020202020204" pitchFamily="34" charset="0"/>
              </a:rPr>
              <a:t> коли </a:t>
            </a:r>
            <a:r>
              <a:rPr lang="ru-RU" sz="2000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діти</a:t>
            </a:r>
            <a:r>
              <a:rPr lang="ru-RU" sz="2000" dirty="0">
                <a:solidFill>
                  <a:srgbClr val="C00000"/>
                </a:solidFill>
                <a:latin typeface="Century Gothic" panose="020B0502020202020204" pitchFamily="34" charset="0"/>
              </a:rPr>
              <a:t> та </a:t>
            </a:r>
            <a:r>
              <a:rPr lang="ru-RU" sz="2000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дорослі</a:t>
            </a:r>
            <a:r>
              <a:rPr lang="ru-RU" sz="2000" dirty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можуть</a:t>
            </a:r>
            <a:r>
              <a:rPr lang="ru-RU" sz="2000" dirty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безкоштовно</a:t>
            </a:r>
            <a:r>
              <a:rPr lang="ru-RU" sz="2000" dirty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користуватися</a:t>
            </a:r>
            <a:r>
              <a:rPr lang="ru-RU" sz="2000" dirty="0">
                <a:solidFill>
                  <a:srgbClr val="C00000"/>
                </a:solidFill>
                <a:latin typeface="Century Gothic" panose="020B0502020202020204" pitchFamily="34" charset="0"/>
              </a:rPr>
              <a:t> нею, </a:t>
            </a:r>
            <a:r>
              <a:rPr lang="ru-RU" sz="2000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грати</a:t>
            </a:r>
            <a:r>
              <a:rPr lang="ru-RU" sz="2000" dirty="0">
                <a:solidFill>
                  <a:srgbClr val="C00000"/>
                </a:solidFill>
                <a:latin typeface="Century Gothic" panose="020B0502020202020204" pitchFamily="34" charset="0"/>
              </a:rPr>
              <a:t> та </a:t>
            </a:r>
            <a:r>
              <a:rPr lang="ru-RU" sz="2000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отримувати</a:t>
            </a:r>
            <a:r>
              <a:rPr lang="ru-RU" sz="2000" dirty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задоволення</a:t>
            </a:r>
            <a:r>
              <a:rPr lang="ru-RU" sz="2000" dirty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від</a:t>
            </a:r>
            <a:r>
              <a:rPr lang="ru-RU" sz="2000" dirty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спілкування</a:t>
            </a:r>
            <a:r>
              <a:rPr lang="ru-RU" sz="2000" dirty="0">
                <a:solidFill>
                  <a:srgbClr val="C00000"/>
                </a:solidFill>
                <a:latin typeface="Century Gothic" panose="020B0502020202020204" pitchFamily="34" charset="0"/>
              </a:rPr>
              <a:t>, </a:t>
            </a:r>
            <a:r>
              <a:rPr lang="ru-RU" sz="2000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рівноправно</a:t>
            </a:r>
            <a:r>
              <a:rPr lang="ru-RU" sz="2000" dirty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незалежно</a:t>
            </a:r>
            <a:r>
              <a:rPr lang="ru-RU" sz="2000" dirty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від</a:t>
            </a:r>
            <a:r>
              <a:rPr lang="ru-RU" sz="2000" dirty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їх</a:t>
            </a:r>
            <a:r>
              <a:rPr lang="ru-RU" sz="2000" dirty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рівня</a:t>
            </a:r>
            <a:r>
              <a:rPr lang="ru-RU" sz="2000" dirty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можливостей</a:t>
            </a:r>
            <a:r>
              <a:rPr lang="ru-RU" sz="2000" dirty="0">
                <a:solidFill>
                  <a:srgbClr val="C00000"/>
                </a:solidFill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9" y="2807733"/>
            <a:ext cx="2176276" cy="38465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6558" y="2382975"/>
            <a:ext cx="2575565" cy="38618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FEEF59F-CE3A-41A3-AA6C-E69459F22695}"/>
              </a:ext>
            </a:extLst>
          </p:cNvPr>
          <p:cNvSpPr txBox="1"/>
          <p:nvPr/>
        </p:nvSpPr>
        <p:spPr>
          <a:xfrm>
            <a:off x="2223043" y="81962"/>
            <a:ext cx="7232392" cy="769441"/>
          </a:xfrm>
          <a:prstGeom prst="rect">
            <a:avLst/>
          </a:prstGeom>
          <a:solidFill>
            <a:srgbClr val="F5FDF7"/>
          </a:solidFill>
          <a:ln w="38100">
            <a:solidFill>
              <a:srgbClr val="52D0D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Що нам потрібно?</a:t>
            </a:r>
            <a:br>
              <a:rPr lang="uk-UA" sz="2400" b="1" dirty="0">
                <a:solidFill>
                  <a:srgbClr val="C00000"/>
                </a:solidFill>
                <a:latin typeface="Century Gothic" panose="020B0502020202020204" pitchFamily="34" charset="0"/>
              </a:rPr>
            </a:br>
            <a:r>
              <a:rPr lang="uk-UA" sz="2000" dirty="0">
                <a:solidFill>
                  <a:srgbClr val="C00000"/>
                </a:solidFill>
                <a:latin typeface="Century Gothic" panose="020B0502020202020204" pitchFamily="34" charset="0"/>
              </a:rPr>
              <a:t>(Нам дуже потрібна ваша допомога)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2B7B26-A2F4-49E5-A89D-9F27B6F5B6A5}"/>
              </a:ext>
            </a:extLst>
          </p:cNvPr>
          <p:cNvSpPr txBox="1"/>
          <p:nvPr/>
        </p:nvSpPr>
        <p:spPr>
          <a:xfrm>
            <a:off x="1721122" y="1033669"/>
            <a:ext cx="8236233" cy="1877437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err="1">
                <a:latin typeface="Century Gothic" panose="020B0502020202020204" pitchFamily="34" charset="0"/>
              </a:rPr>
              <a:t>Штучна</a:t>
            </a:r>
            <a:r>
              <a:rPr lang="ru-RU" b="1" dirty="0">
                <a:latin typeface="Century Gothic" panose="020B0502020202020204" pitchFamily="34" charset="0"/>
              </a:rPr>
              <a:t> трава </a:t>
            </a:r>
            <a:r>
              <a:rPr lang="en-US" b="1" dirty="0">
                <a:latin typeface="Century Gothic" panose="020B0502020202020204" pitchFamily="34" charset="0"/>
              </a:rPr>
              <a:t>TS Master 40 – 13,00 </a:t>
            </a:r>
            <a:r>
              <a:rPr lang="ru-RU" b="1" dirty="0">
                <a:latin typeface="Century Gothic" panose="020B0502020202020204" pitchFamily="34" charset="0"/>
              </a:rPr>
              <a:t>Евро</a:t>
            </a:r>
            <a:r>
              <a:rPr lang="en-US" b="1" dirty="0">
                <a:latin typeface="Century Gothic" panose="020B0502020202020204" pitchFamily="34" charset="0"/>
              </a:rPr>
              <a:t>/</a:t>
            </a:r>
            <a:r>
              <a:rPr lang="ru-RU" b="1" dirty="0">
                <a:latin typeface="Century Gothic" panose="020B0502020202020204" pitchFamily="34" charset="0"/>
              </a:rPr>
              <a:t>м</a:t>
            </a:r>
            <a:r>
              <a:rPr lang="en-US" b="1" dirty="0">
                <a:latin typeface="Century Gothic" panose="020B0502020202020204" pitchFamily="34" charset="0"/>
              </a:rPr>
              <a:t>2</a:t>
            </a:r>
            <a:r>
              <a:rPr lang="ru-RU" b="1" dirty="0">
                <a:latin typeface="Century Gothic" panose="020B0502020202020204" pitchFamily="34" charset="0"/>
              </a:rPr>
              <a:t> (264 м2) = 3432 евро</a:t>
            </a:r>
            <a:br>
              <a:rPr lang="ru-RU" dirty="0">
                <a:latin typeface="Century Gothic" panose="020B0502020202020204" pitchFamily="34" charset="0"/>
              </a:rPr>
            </a:br>
            <a:r>
              <a:rPr lang="ru-RU" sz="1600" dirty="0">
                <a:latin typeface="Century Gothic" panose="020B0502020202020204" pitchFamily="34" charset="0"/>
              </a:rPr>
              <a:t>(ц</a:t>
            </a:r>
            <a:r>
              <a:rPr lang="uk-UA" sz="1600" dirty="0">
                <a:latin typeface="Century Gothic" panose="020B0502020202020204" pitchFamily="34" charset="0"/>
              </a:rPr>
              <a:t>і</a:t>
            </a:r>
            <a:r>
              <a:rPr lang="ru-RU" sz="1600" dirty="0">
                <a:latin typeface="Century Gothic" panose="020B0502020202020204" pitchFamily="34" charset="0"/>
              </a:rPr>
              <a:t>на </a:t>
            </a:r>
            <a:r>
              <a:rPr lang="ru-RU" sz="1600" dirty="0" err="1">
                <a:latin typeface="Century Gothic" panose="020B0502020202020204" pitchFamily="34" charset="0"/>
              </a:rPr>
              <a:t>вказана</a:t>
            </a:r>
            <a:r>
              <a:rPr lang="ru-RU" sz="1600" dirty="0">
                <a:latin typeface="Century Gothic" panose="020B0502020202020204" pitchFamily="34" charset="0"/>
              </a:rPr>
              <a:t> з </a:t>
            </a:r>
            <a:r>
              <a:rPr lang="ru-RU" sz="1600" dirty="0" err="1">
                <a:latin typeface="Century Gothic" panose="020B0502020202020204" pitchFamily="34" charset="0"/>
              </a:rPr>
              <a:t>урахуванням</a:t>
            </a:r>
            <a:r>
              <a:rPr lang="ru-RU" sz="1600" dirty="0">
                <a:latin typeface="Century Gothic" panose="020B0502020202020204" pitchFamily="34" charset="0"/>
              </a:rPr>
              <a:t> </a:t>
            </a:r>
            <a:r>
              <a:rPr lang="ru-RU" sz="1600" dirty="0" err="1">
                <a:latin typeface="Century Gothic" panose="020B0502020202020204" pitchFamily="34" charset="0"/>
              </a:rPr>
              <a:t>всіх</a:t>
            </a:r>
            <a:r>
              <a:rPr lang="ru-RU" sz="1600" dirty="0">
                <a:latin typeface="Century Gothic" panose="020B0502020202020204" pitchFamily="34" charset="0"/>
              </a:rPr>
              <a:t> </a:t>
            </a:r>
            <a:r>
              <a:rPr lang="ru-RU" sz="1600" dirty="0" err="1">
                <a:latin typeface="Century Gothic" panose="020B0502020202020204" pitchFamily="34" charset="0"/>
              </a:rPr>
              <a:t>матеріалів</a:t>
            </a:r>
            <a:r>
              <a:rPr lang="ru-RU" sz="1600" dirty="0">
                <a:latin typeface="Century Gothic" panose="020B0502020202020204" pitchFamily="34" charset="0"/>
              </a:rPr>
              <a:t> (трава, клей, </a:t>
            </a:r>
            <a:r>
              <a:rPr lang="ru-RU" sz="1600" dirty="0" err="1">
                <a:latin typeface="Century Gothic" panose="020B0502020202020204" pitchFamily="34" charset="0"/>
              </a:rPr>
              <a:t>стрічка</a:t>
            </a:r>
            <a:r>
              <a:rPr lang="ru-RU" sz="1600" dirty="0">
                <a:latin typeface="Century Gothic" panose="020B0502020202020204" pitchFamily="34" charset="0"/>
              </a:rPr>
              <a:t>, </a:t>
            </a:r>
            <a:r>
              <a:rPr lang="ru-RU" sz="1600" dirty="0" err="1">
                <a:latin typeface="Century Gothic" panose="020B0502020202020204" pitchFamily="34" charset="0"/>
              </a:rPr>
              <a:t>гумова</a:t>
            </a:r>
            <a:r>
              <a:rPr lang="ru-RU" sz="1600" dirty="0">
                <a:latin typeface="Century Gothic" panose="020B0502020202020204" pitchFamily="34" charset="0"/>
              </a:rPr>
              <a:t> </a:t>
            </a:r>
            <a:r>
              <a:rPr lang="ru-RU" sz="1600" dirty="0" err="1">
                <a:latin typeface="Century Gothic" panose="020B0502020202020204" pitchFamily="34" charset="0"/>
              </a:rPr>
              <a:t>крихта</a:t>
            </a:r>
            <a:r>
              <a:rPr lang="ru-RU" sz="1600" dirty="0">
                <a:latin typeface="Century Gothic" panose="020B0502020202020204" pitchFamily="34" charset="0"/>
              </a:rPr>
              <a:t>) і </a:t>
            </a:r>
            <a:r>
              <a:rPr lang="ru-RU" sz="1600" dirty="0" err="1">
                <a:latin typeface="Century Gothic" panose="020B0502020202020204" pitchFamily="34" charset="0"/>
              </a:rPr>
              <a:t>робіт</a:t>
            </a:r>
            <a:r>
              <a:rPr lang="ru-RU" sz="1600" dirty="0">
                <a:latin typeface="Century Gothic" panose="020B0502020202020204" pitchFamily="34" charset="0"/>
              </a:rPr>
              <a:t> з </a:t>
            </a:r>
            <a:r>
              <a:rPr lang="ru-RU" sz="1600" dirty="0" err="1">
                <a:latin typeface="Century Gothic" panose="020B0502020202020204" pitchFamily="34" charset="0"/>
              </a:rPr>
              <a:t>укладання</a:t>
            </a:r>
            <a:r>
              <a:rPr lang="ru-RU" sz="1600" dirty="0">
                <a:latin typeface="Century Gothic" panose="020B0502020202020204" pitchFamily="34" charset="0"/>
              </a:rPr>
              <a:t> </a:t>
            </a:r>
            <a:r>
              <a:rPr lang="ru-RU" sz="1600" dirty="0" err="1">
                <a:latin typeface="Century Gothic" panose="020B0502020202020204" pitchFamily="34" charset="0"/>
              </a:rPr>
              <a:t>покриття</a:t>
            </a:r>
            <a:r>
              <a:rPr lang="ru-RU" sz="1600" dirty="0">
                <a:latin typeface="Century Gothic" panose="020B0502020202020204" pitchFamily="34" charset="0"/>
              </a:rPr>
              <a:t> на </a:t>
            </a:r>
            <a:r>
              <a:rPr lang="ru-RU" sz="1600" dirty="0" err="1">
                <a:latin typeface="Century Gothic" panose="020B0502020202020204" pitchFamily="34" charset="0"/>
              </a:rPr>
              <a:t>готову</a:t>
            </a:r>
            <a:r>
              <a:rPr lang="ru-RU" sz="1600" dirty="0">
                <a:latin typeface="Century Gothic" panose="020B0502020202020204" pitchFamily="34" charset="0"/>
              </a:rPr>
              <a:t> основу)</a:t>
            </a:r>
          </a:p>
          <a:p>
            <a:endParaRPr lang="ru-RU" sz="16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err="1">
                <a:latin typeface="Century Gothic" panose="020B0502020202020204" pitchFamily="34" charset="0"/>
              </a:rPr>
              <a:t>Будівництво</a:t>
            </a:r>
            <a:r>
              <a:rPr lang="ru-RU" b="1" dirty="0">
                <a:latin typeface="Century Gothic" panose="020B0502020202020204" pitchFamily="34" charset="0"/>
              </a:rPr>
              <a:t> подушки (</a:t>
            </a:r>
            <a:r>
              <a:rPr lang="ru-RU" b="1" dirty="0" err="1">
                <a:latin typeface="Century Gothic" panose="020B0502020202020204" pitchFamily="34" charset="0"/>
              </a:rPr>
              <a:t>підрядні</a:t>
            </a:r>
            <a:r>
              <a:rPr lang="ru-RU" b="1" dirty="0">
                <a:latin typeface="Century Gothic" panose="020B0502020202020204" pitchFamily="34" charset="0"/>
              </a:rPr>
              <a:t> </a:t>
            </a:r>
            <a:r>
              <a:rPr lang="ru-RU" b="1" dirty="0" err="1">
                <a:latin typeface="Century Gothic" panose="020B0502020202020204" pitchFamily="34" charset="0"/>
              </a:rPr>
              <a:t>роботи</a:t>
            </a:r>
            <a:r>
              <a:rPr lang="ru-RU" b="1" dirty="0">
                <a:latin typeface="Century Gothic" panose="020B0502020202020204" pitchFamily="34" charset="0"/>
              </a:rPr>
              <a:t>) – 500 </a:t>
            </a:r>
            <a:r>
              <a:rPr lang="ru-RU" b="1" dirty="0" err="1">
                <a:latin typeface="Century Gothic" panose="020B0502020202020204" pitchFamily="34" charset="0"/>
              </a:rPr>
              <a:t>грн</a:t>
            </a:r>
            <a:r>
              <a:rPr lang="ru-RU" b="1" dirty="0">
                <a:latin typeface="Century Gothic" panose="020B0502020202020204" pitchFamily="34" charset="0"/>
              </a:rPr>
              <a:t>/м2 = 132 000 </a:t>
            </a:r>
            <a:r>
              <a:rPr lang="ru-RU" b="1" dirty="0" err="1">
                <a:latin typeface="Century Gothic" panose="020B0502020202020204" pitchFamily="34" charset="0"/>
              </a:rPr>
              <a:t>грн</a:t>
            </a:r>
            <a:br>
              <a:rPr lang="ru-RU" b="1" dirty="0">
                <a:latin typeface="Century Gothic" panose="020B0502020202020204" pitchFamily="34" charset="0"/>
              </a:rPr>
            </a:br>
            <a:r>
              <a:rPr lang="ru-RU" sz="1600" dirty="0">
                <a:latin typeface="Century Gothic" panose="020B0502020202020204" pitchFamily="34" charset="0"/>
              </a:rPr>
              <a:t>(</a:t>
            </a:r>
            <a:r>
              <a:rPr lang="ru-RU" sz="1600" dirty="0" err="1">
                <a:latin typeface="Century Gothic" panose="020B0502020202020204" pitchFamily="34" charset="0"/>
              </a:rPr>
              <a:t>виїмка</a:t>
            </a:r>
            <a:r>
              <a:rPr lang="ru-RU" sz="1600" dirty="0">
                <a:latin typeface="Century Gothic" panose="020B0502020202020204" pitchFamily="34" charset="0"/>
              </a:rPr>
              <a:t> грунту, </a:t>
            </a:r>
            <a:r>
              <a:rPr lang="ru-RU" sz="1600" dirty="0" err="1">
                <a:latin typeface="Century Gothic" panose="020B0502020202020204" pitchFamily="34" charset="0"/>
              </a:rPr>
              <a:t>переміщення</a:t>
            </a:r>
            <a:r>
              <a:rPr lang="ru-RU" sz="1600" dirty="0">
                <a:latin typeface="Century Gothic" panose="020B0502020202020204" pitchFamily="34" charset="0"/>
              </a:rPr>
              <a:t> грунту, </a:t>
            </a:r>
            <a:r>
              <a:rPr lang="ru-RU" sz="1600" dirty="0" err="1">
                <a:latin typeface="Century Gothic" panose="020B0502020202020204" pitchFamily="34" charset="0"/>
              </a:rPr>
              <a:t>планування</a:t>
            </a:r>
            <a:r>
              <a:rPr lang="ru-RU" sz="1600" dirty="0">
                <a:latin typeface="Century Gothic" panose="020B0502020202020204" pitchFamily="34" charset="0"/>
              </a:rPr>
              <a:t> </a:t>
            </a:r>
            <a:r>
              <a:rPr lang="ru-RU" sz="1600" dirty="0" err="1">
                <a:latin typeface="Century Gothic" panose="020B0502020202020204" pitchFamily="34" charset="0"/>
              </a:rPr>
              <a:t>майданчика</a:t>
            </a:r>
            <a:r>
              <a:rPr lang="ru-RU" sz="1600" dirty="0">
                <a:latin typeface="Century Gothic" panose="020B0502020202020204" pitchFamily="34" charset="0"/>
              </a:rPr>
              <a:t>, </a:t>
            </a:r>
            <a:r>
              <a:rPr lang="ru-RU" sz="1600" dirty="0" err="1">
                <a:latin typeface="Century Gothic" panose="020B0502020202020204" pitchFamily="34" charset="0"/>
              </a:rPr>
              <a:t>укладання</a:t>
            </a:r>
            <a:r>
              <a:rPr lang="ru-RU" sz="1600" dirty="0">
                <a:latin typeface="Century Gothic" panose="020B0502020202020204" pitchFamily="34" charset="0"/>
              </a:rPr>
              <a:t> </a:t>
            </a:r>
            <a:r>
              <a:rPr lang="ru-RU" sz="1600" dirty="0" err="1">
                <a:latin typeface="Century Gothic" panose="020B0502020202020204" pitchFamily="34" charset="0"/>
              </a:rPr>
              <a:t>геотекстилю</a:t>
            </a:r>
            <a:r>
              <a:rPr lang="ru-RU" sz="1600" dirty="0">
                <a:latin typeface="Century Gothic" panose="020B0502020202020204" pitchFamily="34" charset="0"/>
              </a:rPr>
              <a:t>, </a:t>
            </a:r>
            <a:r>
              <a:rPr lang="ru-RU" sz="1600" dirty="0" err="1">
                <a:latin typeface="Century Gothic" panose="020B0502020202020204" pitchFamily="34" charset="0"/>
              </a:rPr>
              <a:t>засипка</a:t>
            </a:r>
            <a:r>
              <a:rPr lang="ru-RU" sz="1600" dirty="0">
                <a:latin typeface="Century Gothic" panose="020B0502020202020204" pitchFamily="34" charset="0"/>
              </a:rPr>
              <a:t> та </a:t>
            </a:r>
            <a:r>
              <a:rPr lang="ru-RU" sz="1600" dirty="0" err="1">
                <a:latin typeface="Century Gothic" panose="020B0502020202020204" pitchFamily="34" charset="0"/>
              </a:rPr>
              <a:t>ущільнення</a:t>
            </a:r>
            <a:r>
              <a:rPr lang="ru-RU" sz="1600" dirty="0">
                <a:latin typeface="Century Gothic" panose="020B0502020202020204" pitchFamily="34" charset="0"/>
              </a:rPr>
              <a:t> </a:t>
            </a:r>
            <a:r>
              <a:rPr lang="ru-RU" sz="1600" dirty="0" err="1">
                <a:latin typeface="Century Gothic" panose="020B0502020202020204" pitchFamily="34" charset="0"/>
              </a:rPr>
              <a:t>піску</a:t>
            </a:r>
            <a:r>
              <a:rPr lang="ru-RU" sz="1600" dirty="0">
                <a:latin typeface="Century Gothic" panose="020B0502020202020204" pitchFamily="34" charset="0"/>
              </a:rPr>
              <a:t>, </a:t>
            </a:r>
            <a:r>
              <a:rPr lang="ru-RU" sz="1600" dirty="0" err="1">
                <a:latin typeface="Century Gothic" panose="020B0502020202020204" pitchFamily="34" charset="0"/>
              </a:rPr>
              <a:t>засипка</a:t>
            </a:r>
            <a:r>
              <a:rPr lang="ru-RU" sz="1600" dirty="0">
                <a:latin typeface="Century Gothic" panose="020B0502020202020204" pitchFamily="34" charset="0"/>
              </a:rPr>
              <a:t> та </a:t>
            </a:r>
            <a:r>
              <a:rPr lang="ru-RU" sz="1600" dirty="0" err="1">
                <a:latin typeface="Century Gothic" panose="020B0502020202020204" pitchFamily="34" charset="0"/>
              </a:rPr>
              <a:t>ущільнення</a:t>
            </a:r>
            <a:r>
              <a:rPr lang="ru-RU" sz="1600" dirty="0">
                <a:latin typeface="Century Gothic" panose="020B0502020202020204" pitchFamily="34" charset="0"/>
              </a:rPr>
              <a:t> щебеню)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5BBE4B-3362-4D42-AF9F-7D86B81F7D13}"/>
              </a:ext>
            </a:extLst>
          </p:cNvPr>
          <p:cNvSpPr txBox="1"/>
          <p:nvPr/>
        </p:nvSpPr>
        <p:spPr>
          <a:xfrm>
            <a:off x="3255064" y="3205512"/>
            <a:ext cx="5168348" cy="1384995"/>
          </a:xfrm>
          <a:prstGeom prst="rect">
            <a:avLst/>
          </a:prstGeom>
          <a:solidFill>
            <a:srgbClr val="F5FDF7"/>
          </a:solidFill>
          <a:ln w="38100">
            <a:solidFill>
              <a:srgbClr val="52D0D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006600"/>
                </a:solidFill>
                <a:latin typeface="Century Gothic" panose="020B0502020202020204" pitchFamily="34" charset="0"/>
              </a:rPr>
              <a:t>Ціна </a:t>
            </a:r>
            <a:r>
              <a:rPr lang="uk-UA" sz="2800" b="1" dirty="0" err="1">
                <a:solidFill>
                  <a:srgbClr val="006600"/>
                </a:solidFill>
                <a:latin typeface="Century Gothic" panose="020B0502020202020204" pitchFamily="34" charset="0"/>
              </a:rPr>
              <a:t>проекта</a:t>
            </a:r>
            <a:r>
              <a:rPr lang="uk-UA" sz="2800" b="1" dirty="0">
                <a:solidFill>
                  <a:srgbClr val="006600"/>
                </a:solidFill>
                <a:latin typeface="Century Gothic" panose="020B0502020202020204" pitchFamily="34" charset="0"/>
              </a:rPr>
              <a:t> 248 000грн</a:t>
            </a:r>
            <a:br>
              <a:rPr lang="uk-UA" b="1" dirty="0">
                <a:solidFill>
                  <a:srgbClr val="006600"/>
                </a:solidFill>
                <a:latin typeface="Century Gothic" panose="020B0502020202020204" pitchFamily="34" charset="0"/>
              </a:rPr>
            </a:br>
            <a:r>
              <a:rPr lang="uk-UA" b="1" dirty="0">
                <a:solidFill>
                  <a:srgbClr val="006600"/>
                </a:solidFill>
                <a:latin typeface="Century Gothic" panose="020B0502020202020204" pitchFamily="34" charset="0"/>
              </a:rPr>
              <a:t>Але користь від поліпшення умов життя </a:t>
            </a:r>
            <a:r>
              <a:rPr lang="uk-UA" b="1" dirty="0" err="1">
                <a:solidFill>
                  <a:srgbClr val="006600"/>
                </a:solidFill>
                <a:latin typeface="Century Gothic" panose="020B0502020202020204" pitchFamily="34" charset="0"/>
              </a:rPr>
              <a:t>Дружківчан</a:t>
            </a:r>
            <a:r>
              <a:rPr lang="uk-UA" b="1" dirty="0">
                <a:solidFill>
                  <a:srgbClr val="006600"/>
                </a:solidFill>
                <a:latin typeface="Century Gothic" panose="020B0502020202020204" pitchFamily="34" charset="0"/>
              </a:rPr>
              <a:t> та радість в очах дітей – </a:t>
            </a:r>
            <a:r>
              <a:rPr lang="uk-UA" sz="2000" b="1" u="sng" dirty="0">
                <a:solidFill>
                  <a:srgbClr val="006600"/>
                </a:solidFill>
                <a:latin typeface="Century Gothic" panose="020B0502020202020204" pitchFamily="34" charset="0"/>
              </a:rPr>
              <a:t>найцінніший скарб!!!</a:t>
            </a:r>
            <a:endParaRPr lang="ru-UA" sz="2000" b="1" u="sng" dirty="0">
              <a:solidFill>
                <a:srgbClr val="0066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79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39808" y="2569705"/>
            <a:ext cx="6614173" cy="699587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ru-RU" dirty="0" err="1"/>
              <a:t>Дякуємо</a:t>
            </a:r>
            <a:r>
              <a:rPr lang="ru-RU" dirty="0"/>
              <a:t> за </a:t>
            </a:r>
            <a:r>
              <a:rPr lang="ru-RU" dirty="0" err="1"/>
              <a:t>увагу</a:t>
            </a:r>
            <a:r>
              <a:rPr lang="ru-RU" dirty="0"/>
              <a:t>!!!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0FBF0A-77ED-42E7-832C-931EA142320F}"/>
              </a:ext>
            </a:extLst>
          </p:cNvPr>
          <p:cNvSpPr txBox="1"/>
          <p:nvPr/>
        </p:nvSpPr>
        <p:spPr>
          <a:xfrm>
            <a:off x="1669776" y="4998704"/>
            <a:ext cx="68281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>
                <a:solidFill>
                  <a:srgbClr val="006600"/>
                </a:solidFill>
                <a:latin typeface="Century Gothic" panose="020B0502020202020204" pitchFamily="34" charset="0"/>
              </a:rPr>
              <a:t>Втілення</a:t>
            </a:r>
            <a:r>
              <a:rPr lang="ru-RU" b="1" dirty="0">
                <a:solidFill>
                  <a:srgbClr val="006600"/>
                </a:solidFill>
                <a:latin typeface="Century Gothic" panose="020B0502020202020204" pitchFamily="34" charset="0"/>
              </a:rPr>
              <a:t> у </a:t>
            </a:r>
            <a:r>
              <a:rPr lang="ru-RU" b="1" dirty="0" err="1">
                <a:solidFill>
                  <a:srgbClr val="006600"/>
                </a:solidFill>
                <a:latin typeface="Century Gothic" panose="020B0502020202020204" pitchFamily="34" charset="0"/>
              </a:rPr>
              <a:t>життя</a:t>
            </a:r>
            <a:r>
              <a:rPr lang="ru-RU" b="1" dirty="0">
                <a:solidFill>
                  <a:srgbClr val="006600"/>
                </a:solidFill>
                <a:latin typeface="Century Gothic" panose="020B0502020202020204" pitchFamily="34" charset="0"/>
              </a:rPr>
              <a:t> </a:t>
            </a:r>
            <a:r>
              <a:rPr lang="ru-RU" b="1" dirty="0" err="1">
                <a:solidFill>
                  <a:srgbClr val="006600"/>
                </a:solidFill>
                <a:latin typeface="Century Gothic" panose="020B0502020202020204" pitchFamily="34" charset="0"/>
              </a:rPr>
              <a:t>даного</a:t>
            </a:r>
            <a:r>
              <a:rPr lang="ru-RU" b="1" dirty="0">
                <a:solidFill>
                  <a:srgbClr val="006600"/>
                </a:solidFill>
                <a:latin typeface="Century Gothic" panose="020B0502020202020204" pitchFamily="34" charset="0"/>
              </a:rPr>
              <a:t> </a:t>
            </a:r>
            <a:r>
              <a:rPr lang="ru-RU" b="1" dirty="0" err="1">
                <a:solidFill>
                  <a:srgbClr val="006600"/>
                </a:solidFill>
                <a:latin typeface="Century Gothic" panose="020B0502020202020204" pitchFamily="34" charset="0"/>
              </a:rPr>
              <a:t>проєкту</a:t>
            </a:r>
            <a:r>
              <a:rPr lang="ru-RU" b="1" dirty="0">
                <a:solidFill>
                  <a:srgbClr val="006600"/>
                </a:solidFill>
                <a:latin typeface="Century Gothic" panose="020B0502020202020204" pitchFamily="34" charset="0"/>
              </a:rPr>
              <a:t> </a:t>
            </a:r>
            <a:r>
              <a:rPr lang="ru-RU" b="1" dirty="0" err="1">
                <a:solidFill>
                  <a:srgbClr val="006600"/>
                </a:solidFill>
                <a:latin typeface="Century Gothic" panose="020B0502020202020204" pitchFamily="34" charset="0"/>
              </a:rPr>
              <a:t>сприяєтиме</a:t>
            </a:r>
            <a:r>
              <a:rPr lang="ru-RU" b="1" dirty="0">
                <a:solidFill>
                  <a:srgbClr val="006600"/>
                </a:solidFill>
                <a:latin typeface="Century Gothic" panose="020B0502020202020204" pitchFamily="34" charset="0"/>
              </a:rPr>
              <a:t> </a:t>
            </a:r>
            <a:r>
              <a:rPr lang="ru-RU" b="1" dirty="0" err="1">
                <a:solidFill>
                  <a:srgbClr val="006600"/>
                </a:solidFill>
                <a:latin typeface="Century Gothic" panose="020B0502020202020204" pitchFamily="34" charset="0"/>
              </a:rPr>
              <a:t>практичній</a:t>
            </a:r>
            <a:r>
              <a:rPr lang="ru-RU" b="1" dirty="0">
                <a:solidFill>
                  <a:srgbClr val="006600"/>
                </a:solidFill>
                <a:latin typeface="Century Gothic" panose="020B0502020202020204" pitchFamily="34" charset="0"/>
              </a:rPr>
              <a:t> </a:t>
            </a:r>
            <a:r>
              <a:rPr lang="ru-RU" b="1" dirty="0" err="1">
                <a:solidFill>
                  <a:srgbClr val="006600"/>
                </a:solidFill>
                <a:latin typeface="Century Gothic" panose="020B0502020202020204" pitchFamily="34" charset="0"/>
              </a:rPr>
              <a:t>реалізації</a:t>
            </a:r>
            <a:r>
              <a:rPr lang="ru-RU" b="1" dirty="0">
                <a:solidFill>
                  <a:srgbClr val="006600"/>
                </a:solidFill>
                <a:latin typeface="Century Gothic" panose="020B0502020202020204" pitchFamily="34" charset="0"/>
              </a:rPr>
              <a:t> </a:t>
            </a:r>
            <a:r>
              <a:rPr lang="ru-RU" b="1" dirty="0" err="1">
                <a:solidFill>
                  <a:srgbClr val="006600"/>
                </a:solidFill>
                <a:latin typeface="Century Gothic" panose="020B0502020202020204" pitchFamily="34" charset="0"/>
              </a:rPr>
              <a:t>подолання</a:t>
            </a:r>
            <a:r>
              <a:rPr lang="ru-RU" b="1" dirty="0">
                <a:solidFill>
                  <a:srgbClr val="006600"/>
                </a:solidFill>
                <a:latin typeface="Century Gothic" panose="020B0502020202020204" pitchFamily="34" charset="0"/>
              </a:rPr>
              <a:t> </a:t>
            </a:r>
            <a:r>
              <a:rPr lang="ru-RU" b="1" dirty="0" err="1">
                <a:solidFill>
                  <a:srgbClr val="006600"/>
                </a:solidFill>
                <a:latin typeface="Century Gothic" panose="020B0502020202020204" pitchFamily="34" charset="0"/>
              </a:rPr>
              <a:t>бар’єрів</a:t>
            </a:r>
            <a:r>
              <a:rPr lang="ru-RU" b="1" dirty="0">
                <a:solidFill>
                  <a:srgbClr val="006600"/>
                </a:solidFill>
                <a:latin typeface="Century Gothic" panose="020B0502020202020204" pitchFamily="34" charset="0"/>
              </a:rPr>
              <a:t> у </a:t>
            </a:r>
            <a:r>
              <a:rPr lang="ru-RU" b="1" dirty="0" err="1">
                <a:solidFill>
                  <a:srgbClr val="006600"/>
                </a:solidFill>
                <a:latin typeface="Century Gothic" panose="020B0502020202020204" pitchFamily="34" charset="0"/>
              </a:rPr>
              <a:t>сприйнятті</a:t>
            </a:r>
            <a:r>
              <a:rPr lang="ru-RU" b="1" dirty="0">
                <a:solidFill>
                  <a:srgbClr val="006600"/>
                </a:solidFill>
                <a:latin typeface="Century Gothic" panose="020B0502020202020204" pitchFamily="34" charset="0"/>
              </a:rPr>
              <a:t> </a:t>
            </a:r>
            <a:r>
              <a:rPr lang="ru-RU" b="1" dirty="0" err="1">
                <a:solidFill>
                  <a:srgbClr val="006600"/>
                </a:solidFill>
                <a:latin typeface="Century Gothic" panose="020B0502020202020204" pitchFamily="34" charset="0"/>
              </a:rPr>
              <a:t>суспільством</a:t>
            </a:r>
            <a:r>
              <a:rPr lang="ru-RU" b="1" dirty="0">
                <a:solidFill>
                  <a:srgbClr val="006600"/>
                </a:solidFill>
                <a:latin typeface="Century Gothic" panose="020B0502020202020204" pitchFamily="34" charset="0"/>
              </a:rPr>
              <a:t> людей з </a:t>
            </a:r>
            <a:r>
              <a:rPr lang="ru-RU" b="1" dirty="0" err="1">
                <a:solidFill>
                  <a:srgbClr val="006600"/>
                </a:solidFill>
                <a:latin typeface="Century Gothic" panose="020B0502020202020204" pitchFamily="34" charset="0"/>
              </a:rPr>
              <a:t>особливими</a:t>
            </a:r>
            <a:r>
              <a:rPr lang="ru-RU" b="1" dirty="0">
                <a:solidFill>
                  <a:srgbClr val="006600"/>
                </a:solidFill>
                <a:latin typeface="Century Gothic" panose="020B0502020202020204" pitchFamily="34" charset="0"/>
              </a:rPr>
              <a:t> потребами. </a:t>
            </a:r>
            <a:r>
              <a:rPr lang="ru-RU" b="1" dirty="0" err="1">
                <a:solidFill>
                  <a:srgbClr val="006600"/>
                </a:solidFill>
                <a:latin typeface="Century Gothic" panose="020B0502020202020204" pitchFamily="34" charset="0"/>
              </a:rPr>
              <a:t>Інклюзивний</a:t>
            </a:r>
            <a:r>
              <a:rPr lang="ru-RU" b="1" dirty="0">
                <a:solidFill>
                  <a:srgbClr val="006600"/>
                </a:solidFill>
                <a:latin typeface="Century Gothic" panose="020B0502020202020204" pitchFamily="34" charset="0"/>
              </a:rPr>
              <a:t> спортивно-</a:t>
            </a:r>
            <a:r>
              <a:rPr lang="ru-RU" b="1" dirty="0" err="1">
                <a:solidFill>
                  <a:srgbClr val="006600"/>
                </a:solidFill>
                <a:latin typeface="Century Gothic" panose="020B0502020202020204" pitchFamily="34" charset="0"/>
              </a:rPr>
              <a:t>ігровий</a:t>
            </a:r>
            <a:r>
              <a:rPr lang="ru-RU" b="1" dirty="0">
                <a:solidFill>
                  <a:srgbClr val="006600"/>
                </a:solidFill>
                <a:latin typeface="Century Gothic" panose="020B0502020202020204" pitchFamily="34" charset="0"/>
              </a:rPr>
              <a:t> комплекс в </a:t>
            </a:r>
            <a:r>
              <a:rPr lang="ru-RU" b="1" dirty="0" err="1">
                <a:solidFill>
                  <a:srgbClr val="006600"/>
                </a:solidFill>
                <a:latin typeface="Century Gothic" panose="020B0502020202020204" pitchFamily="34" charset="0"/>
              </a:rPr>
              <a:t>центрі</a:t>
            </a:r>
            <a:r>
              <a:rPr lang="ru-RU" b="1" dirty="0">
                <a:solidFill>
                  <a:srgbClr val="006600"/>
                </a:solidFill>
                <a:latin typeface="Century Gothic" panose="020B0502020202020204" pitchFamily="34" charset="0"/>
              </a:rPr>
              <a:t> </a:t>
            </a:r>
            <a:r>
              <a:rPr lang="ru-RU" b="1" dirty="0" err="1">
                <a:solidFill>
                  <a:srgbClr val="006600"/>
                </a:solidFill>
                <a:latin typeface="Century Gothic" panose="020B0502020202020204" pitchFamily="34" charset="0"/>
              </a:rPr>
              <a:t>міста</a:t>
            </a:r>
            <a:r>
              <a:rPr lang="ru-RU" b="1" dirty="0">
                <a:solidFill>
                  <a:srgbClr val="006600"/>
                </a:solidFill>
                <a:latin typeface="Century Gothic" panose="020B0502020202020204" pitchFamily="34" charset="0"/>
              </a:rPr>
              <a:t> (</a:t>
            </a:r>
            <a:r>
              <a:rPr lang="ru-RU" b="1" dirty="0" err="1">
                <a:solidFill>
                  <a:srgbClr val="006600"/>
                </a:solidFill>
                <a:latin typeface="Century Gothic" panose="020B0502020202020204" pitchFamily="34" charset="0"/>
              </a:rPr>
              <a:t>вул</a:t>
            </a:r>
            <a:r>
              <a:rPr lang="ru-RU" b="1" dirty="0">
                <a:solidFill>
                  <a:srgbClr val="006600"/>
                </a:solidFill>
                <a:latin typeface="Century Gothic" panose="020B0502020202020204" pitchFamily="34" charset="0"/>
              </a:rPr>
              <a:t>. </a:t>
            </a:r>
            <a:r>
              <a:rPr lang="ru-RU" b="1" dirty="0" err="1">
                <a:solidFill>
                  <a:srgbClr val="006600"/>
                </a:solidFill>
                <a:latin typeface="Century Gothic" panose="020B0502020202020204" pitchFamily="34" charset="0"/>
              </a:rPr>
              <a:t>Соборна</a:t>
            </a:r>
            <a:r>
              <a:rPr lang="ru-RU" b="1" dirty="0">
                <a:solidFill>
                  <a:srgbClr val="006600"/>
                </a:solidFill>
                <a:latin typeface="Century Gothic" panose="020B0502020202020204" pitchFamily="34" charset="0"/>
              </a:rPr>
              <a:t> 35), дозволить </a:t>
            </a:r>
            <a:r>
              <a:rPr lang="ru-RU" b="1" dirty="0" err="1">
                <a:solidFill>
                  <a:srgbClr val="006600"/>
                </a:solidFill>
                <a:latin typeface="Century Gothic" panose="020B0502020202020204" pitchFamily="34" charset="0"/>
              </a:rPr>
              <a:t>показати</a:t>
            </a:r>
            <a:r>
              <a:rPr lang="ru-RU" b="1" dirty="0">
                <a:solidFill>
                  <a:srgbClr val="006600"/>
                </a:solidFill>
                <a:latin typeface="Century Gothic" panose="020B0502020202020204" pitchFamily="34" charset="0"/>
              </a:rPr>
              <a:t>,</a:t>
            </a:r>
          </a:p>
          <a:p>
            <a:pPr algn="ctr"/>
            <a:r>
              <a:rPr lang="ru-RU" b="1" dirty="0" err="1">
                <a:solidFill>
                  <a:srgbClr val="006600"/>
                </a:solidFill>
                <a:latin typeface="Century Gothic" panose="020B0502020202020204" pitchFamily="34" charset="0"/>
              </a:rPr>
              <a:t>що</a:t>
            </a:r>
            <a:r>
              <a:rPr lang="ru-RU" b="1" dirty="0">
                <a:solidFill>
                  <a:srgbClr val="006600"/>
                </a:solidFill>
                <a:latin typeface="Century Gothic" panose="020B0502020202020204" pitchFamily="34" charset="0"/>
              </a:rPr>
              <a:t> </a:t>
            </a:r>
            <a:r>
              <a:rPr lang="ru-RU" b="1" dirty="0" err="1">
                <a:solidFill>
                  <a:srgbClr val="006600"/>
                </a:solidFill>
                <a:latin typeface="Century Gothic" panose="020B0502020202020204" pitchFamily="34" charset="0"/>
              </a:rPr>
              <a:t>всі</a:t>
            </a:r>
            <a:r>
              <a:rPr lang="ru-RU" b="1" dirty="0">
                <a:solidFill>
                  <a:srgbClr val="006600"/>
                </a:solidFill>
                <a:latin typeface="Century Gothic" panose="020B0502020202020204" pitchFamily="34" charset="0"/>
              </a:rPr>
              <a:t> </a:t>
            </a:r>
            <a:r>
              <a:rPr lang="ru-RU" b="1" dirty="0" err="1">
                <a:solidFill>
                  <a:srgbClr val="006600"/>
                </a:solidFill>
                <a:latin typeface="Century Gothic" panose="020B0502020202020204" pitchFamily="34" charset="0"/>
              </a:rPr>
              <a:t>діти</a:t>
            </a:r>
            <a:r>
              <a:rPr lang="ru-RU" b="1" dirty="0">
                <a:solidFill>
                  <a:srgbClr val="006600"/>
                </a:solidFill>
                <a:latin typeface="Century Gothic" panose="020B0502020202020204" pitchFamily="34" charset="0"/>
              </a:rPr>
              <a:t> </a:t>
            </a:r>
            <a:r>
              <a:rPr lang="ru-RU" b="1" dirty="0" err="1">
                <a:solidFill>
                  <a:srgbClr val="006600"/>
                </a:solidFill>
                <a:latin typeface="Century Gothic" panose="020B0502020202020204" pitchFamily="34" charset="0"/>
              </a:rPr>
              <a:t>важливі</a:t>
            </a:r>
            <a:r>
              <a:rPr lang="ru-RU" b="1" dirty="0">
                <a:solidFill>
                  <a:srgbClr val="006600"/>
                </a:solidFill>
                <a:latin typeface="Century Gothic" panose="020B0502020202020204" pitchFamily="34" charset="0"/>
              </a:rPr>
              <a:t>.</a:t>
            </a:r>
            <a:endParaRPr lang="ru-UA" b="1" dirty="0">
              <a:solidFill>
                <a:srgbClr val="0066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968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1">
  <a:themeElements>
    <a:clrScheme name="Другая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1E4E79"/>
      </a:hlink>
      <a:folHlink>
        <a:srgbClr val="1E4E79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1" id="{2FF6AE2C-0855-4436-BAB0-964168DB80F7}" vid="{82FFDBF2-270A-4196-BBA2-1947BAF14E3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AC5EAA778EFE4AB81F53BA0C48C9BB" ma:contentTypeVersion="" ma:contentTypeDescription="Create a new document." ma:contentTypeScope="" ma:versionID="84a7b908d236d3feec5cdc52fe85ba7c">
  <xsd:schema xmlns:xsd="http://www.w3.org/2001/XMLSchema" xmlns:xs="http://www.w3.org/2001/XMLSchema" xmlns:p="http://schemas.microsoft.com/office/2006/metadata/properties" xmlns:ns1="http://schemas.microsoft.com/sharepoint/v3" xmlns:ns2="6ee78bd2-4339-4042-adc0-bcc646419980" xmlns:ns3="2547570a-e5f4-4946-a4c3-82580e42479e" targetNamespace="http://schemas.microsoft.com/office/2006/metadata/properties" ma:root="true" ma:fieldsID="af74c33d54415a86935cc44ad597ec52" ns1:_="" ns2:_="" ns3:_="">
    <xsd:import namespace="http://schemas.microsoft.com/sharepoint/v3"/>
    <xsd:import namespace="6ee78bd2-4339-4042-adc0-bcc646419980"/>
    <xsd:import namespace="2547570a-e5f4-4946-a4c3-82580e42479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e78bd2-4339-4042-adc0-bcc64641998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47570a-e5f4-4946-a4c3-82580e42479e" elementFormDefault="qualified">
    <xsd:import namespace="http://schemas.microsoft.com/office/2006/documentManagement/types"/>
    <xsd:import namespace="http://schemas.microsoft.com/office/infopath/2007/PartnerControls"/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82C15FF-1675-4B64-8D0C-D78E36D0F68C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4F67FFB0-F441-4120-8FA0-C46780EE30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ee78bd2-4339-4042-adc0-bcc646419980"/>
    <ds:schemaRef ds:uri="2547570a-e5f4-4946-a4c3-82580e4247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F8F9056-19CC-403D-A4E3-D0BFC3D9E63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теста с играющими детьми</Template>
  <TotalTime>0</TotalTime>
  <Words>477</Words>
  <Application>Microsoft Office PowerPoint</Application>
  <PresentationFormat>Широкоэкранный</PresentationFormat>
  <Paragraphs>30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4" baseType="lpstr">
      <vt:lpstr>Airfool</vt:lpstr>
      <vt:lpstr>Arial</vt:lpstr>
      <vt:lpstr>Calibri</vt:lpstr>
      <vt:lpstr>Calibri Light</vt:lpstr>
      <vt:lpstr>Century Gothic</vt:lpstr>
      <vt:lpstr>Segoe UI</vt:lpstr>
      <vt:lpstr>Times New Roman</vt:lpstr>
      <vt:lpstr>Тема1</vt:lpstr>
      <vt:lpstr>Презентация PowerPoint</vt:lpstr>
      <vt:lpstr>Інклюзивний спортивно-ігровий комплекс для мешканців Дружківки  В нашому місті проживає багато діток з особливими потребами. Ще з народження на дітей випадає важка доля - щодня боротися за своє життя, приймаючи хворобу як даність. Вони борються з різними захворюваннями, багато з них мають не лише затримку у психічному розвитку, але і фізичну слабкість. Усі вони прагнуть і потребують простих радощів дитячого життя: покататися на гойдалках, поспілкуватися з однолітками, пограти з м’ячем в колі найкращіх друзів.  А їх молоді батьки відпочити від буденності граючи в активні ігри з дітьми та однодумцями. </vt:lpstr>
      <vt:lpstr>Одним із шляхів розв’язання проблеми повноцінного входження людей з особливими потребами в соціальний простір є створення сучасного інтегрованого єдиного в своєму роді, місцевого інклюзивного спортивно-ігрового комплексу для спілкування, занять спортом, дозвілля дітей, батьків, молоді та всіх охочих мешканців міста.</vt:lpstr>
      <vt:lpstr>Для кого наш проєкт?</vt:lpstr>
      <vt:lpstr>Ми гарантуємо доступність майданчика. Знаючи, що доступність ігрової площадки – це коли діти та дорослі можуть безкоштовно користуватися нею, грати та отримувати задоволення від спілкування, рівноправно незалежно від їх рівня можливостей.</vt:lpstr>
      <vt:lpstr>Дякуємо за увагу!!!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2021-05-20T18:05:52Z</dcterms:created>
  <dcterms:modified xsi:type="dcterms:W3CDTF">2021-06-10T08:29:19Z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0x01010019AC5EAA778EFE4AB81F53BA0C48C9BB</vt:lpwstr>
  </property>
</Properties>
</file>